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4" r:id="rId3"/>
    <p:sldId id="258" r:id="rId4"/>
    <p:sldId id="268" r:id="rId5"/>
    <p:sldId id="257" r:id="rId6"/>
    <p:sldId id="273" r:id="rId7"/>
    <p:sldId id="259" r:id="rId8"/>
    <p:sldId id="267" r:id="rId9"/>
    <p:sldId id="270" r:id="rId10"/>
    <p:sldId id="272" r:id="rId11"/>
    <p:sldId id="262" r:id="rId12"/>
    <p:sldId id="261" r:id="rId13"/>
    <p:sldId id="269" r:id="rId14"/>
    <p:sldId id="271" r:id="rId15"/>
    <p:sldId id="276" r:id="rId16"/>
    <p:sldId id="266" r:id="rId17"/>
    <p:sldId id="264" r:id="rId18"/>
    <p:sldId id="275" r:id="rId19"/>
    <p:sldId id="278" r:id="rId20"/>
    <p:sldId id="265" r:id="rId21"/>
    <p:sldId id="263" r:id="rId22"/>
    <p:sldId id="277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7436"/>
    <a:srgbClr val="4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2D2B53A-1101-47B0-B66F-3D28AE17A1BA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E0E1B72-A5E2-4D3A-9A98-B35C986FBC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D2B53A-1101-47B0-B66F-3D28AE17A1BA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0E1B72-A5E2-4D3A-9A98-B35C986FB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D2B53A-1101-47B0-B66F-3D28AE17A1BA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0E1B72-A5E2-4D3A-9A98-B35C986FB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D2B53A-1101-47B0-B66F-3D28AE17A1BA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0E1B72-A5E2-4D3A-9A98-B35C986FB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2D2B53A-1101-47B0-B66F-3D28AE17A1BA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E0E1B72-A5E2-4D3A-9A98-B35C986FBC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D2B53A-1101-47B0-B66F-3D28AE17A1BA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E0E1B72-A5E2-4D3A-9A98-B35C986FBC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D2B53A-1101-47B0-B66F-3D28AE17A1BA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E0E1B72-A5E2-4D3A-9A98-B35C986FB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D2B53A-1101-47B0-B66F-3D28AE17A1BA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0E1B72-A5E2-4D3A-9A98-B35C986FBC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D2B53A-1101-47B0-B66F-3D28AE17A1BA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0E1B72-A5E2-4D3A-9A98-B35C986FB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2D2B53A-1101-47B0-B66F-3D28AE17A1BA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E0E1B72-A5E2-4D3A-9A98-B35C986FBC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2D2B53A-1101-47B0-B66F-3D28AE17A1BA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E0E1B72-A5E2-4D3A-9A98-B35C986FBC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2D2B53A-1101-47B0-B66F-3D28AE17A1BA}" type="datetimeFigureOut">
              <a:rPr lang="ru-RU" smtClean="0"/>
              <a:pPr/>
              <a:t>20.06.2012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E0E1B72-A5E2-4D3A-9A98-B35C986FBC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96752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ИНТЕРЬЕР</a:t>
            </a:r>
          </a:p>
          <a:p>
            <a:pPr algn="ctr"/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усской избы</a:t>
            </a:r>
            <a:endParaRPr lang="ru-RU" sz="6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92136358888819.jpg"/>
          <p:cNvPicPr>
            <a:picLocks noChangeAspect="1"/>
          </p:cNvPicPr>
          <p:nvPr/>
        </p:nvPicPr>
        <p:blipFill>
          <a:blip r:embed="rId3" cstate="print"/>
          <a:srcRect r="1872" b="13873"/>
          <a:stretch>
            <a:fillRect/>
          </a:stretch>
        </p:blipFill>
        <p:spPr>
          <a:xfrm>
            <a:off x="2555776" y="3645024"/>
            <a:ext cx="3816424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24371_c003486d_X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896112"/>
            <a:ext cx="7315200" cy="3829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83568" y="5157192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Мужчины обычно работали, отдыхали днем на мужской половине избы, включавшей в себя передний угол с иконами и лавку около входа.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Барбара\Рабочий стол\ДПИ- 5\ДПИ- 5\сканирование0072.jp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1850" t="2345" r="1973" b="8545"/>
          <a:stretch>
            <a:fillRect/>
          </a:stretch>
        </p:blipFill>
        <p:spPr bwMode="auto">
          <a:xfrm>
            <a:off x="5220072" y="764704"/>
            <a:ext cx="3068414" cy="44846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148064" y="18864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Ткацкий станок.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373216"/>
            <a:ext cx="8678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Значительное место в избе занимал деревянный ткацкий стан – КРОСНО, на нём женщины ткали нити. Его отдельные детали нередко украшались знаками солнца, а также скульптурными изображениями коней.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692696"/>
            <a:ext cx="4061112" cy="31954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55576" y="414908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Прялка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Барбара\Рабочий стол\ДПИ- 5\ДПИ- 5\сканирование0068.jp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t="5123" r="3319"/>
          <a:stretch>
            <a:fillRect/>
          </a:stretch>
        </p:blipFill>
        <p:spPr bwMode="auto">
          <a:xfrm>
            <a:off x="467544" y="1052736"/>
            <a:ext cx="4143404" cy="4226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16016" y="2276872"/>
            <a:ext cx="43000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Для новорожденного подвешивали к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потолку избы нарядную расписную или резную ЛЮЛЬКУ.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Мягко покачиваясь, она убаюкивала младенца под напевную колыбельную песнь.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5517232"/>
            <a:ext cx="2029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Люлька.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5877272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Интерьер   русской  избы.</a:t>
            </a:r>
            <a:endParaRPr lang="ru-RU" sz="24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Рисунок 4" descr="risunok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6393" y="1139158"/>
            <a:ext cx="6731213" cy="4579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85e282fbe5fcfdb4d6f6f27ccea93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587" y="571500"/>
            <a:ext cx="8124825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8488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Вопрос ы: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Что представляет из себя внешний вид избы?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Какой основной материал использовался при строительстве избы?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Какие природные материалы использовались при изготовлении посуды и предметов быта?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На какие зоны был разделен интерьер избы?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Какие загадки и поговорки вы знаете по теме «Русская изба?»</a:t>
            </a:r>
          </a:p>
          <a:p>
            <a:r>
              <a:rPr lang="ru-RU" sz="2400" dirty="0" smtClean="0"/>
              <a:t>  («Два братца глядятся, а вместе не сойдутся» (пол и потолок)</a:t>
            </a:r>
          </a:p>
          <a:p>
            <a:r>
              <a:rPr lang="ru-RU" sz="2400" dirty="0" smtClean="0"/>
              <a:t>     «Сто частей, сто постелей, у каждого гостя своя постель» (бревна в стене избы)) ит.д..</a:t>
            </a: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69880" y="3789040"/>
            <a:ext cx="788869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ОСЕТИНСКАЯ САКЛЯ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2" descr="C:\Documents and Settings\Барбара\Рабочий стол\ОСТА\Осетия\Нартск. эпос\сканирование0029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-20000" contrast="20000"/>
          </a:blip>
          <a:srcRect l="31579" t="13562" r="8978" b="13563"/>
          <a:stretch>
            <a:fillRect/>
          </a:stretch>
        </p:blipFill>
        <p:spPr bwMode="auto">
          <a:xfrm>
            <a:off x="611560" y="4941168"/>
            <a:ext cx="8269918" cy="1162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57200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В осетинской сакле – </a:t>
            </a:r>
            <a:r>
              <a:rPr lang="ru-RU" b="1" dirty="0" err="1" smtClean="0">
                <a:solidFill>
                  <a:schemeClr val="tx2"/>
                </a:solidFill>
              </a:rPr>
              <a:t>ирон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хадзар</a:t>
            </a:r>
            <a:r>
              <a:rPr lang="ru-RU" b="1" dirty="0" smtClean="0">
                <a:solidFill>
                  <a:schemeClr val="tx2"/>
                </a:solidFill>
              </a:rPr>
              <a:t>, важным жизненным центром был ОЧАГ.</a:t>
            </a: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Очаг делил внутреннее пространство сакли на две половины –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 МУЖСКУЮ и ЖЕНСКУЮ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C:\Documents and Settings\Барбара\Рабочий стол\ДПИ- 5\ДПИ- 5\сканирование0062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t="2948" r="1296"/>
          <a:stretch>
            <a:fillRect/>
          </a:stretch>
        </p:blipFill>
        <p:spPr bwMode="auto">
          <a:xfrm>
            <a:off x="1714480" y="200354"/>
            <a:ext cx="5929354" cy="4157340"/>
          </a:xfrm>
          <a:prstGeom prst="rect">
            <a:avLst/>
          </a:prstGeom>
          <a:ln w="88900" cap="sq" cmpd="thickThin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34" y="5429264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 традиционным представлениям осетин, покровителем 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ковачем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надочажной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цепи являлся небожитель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Сафа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У предков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осетин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скифов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покровительницей и хранительницей очага являлась богиня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Табити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; ее имя означает "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Согревающая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28604"/>
            <a:ext cx="6175017" cy="28969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428596" y="3357561"/>
            <a:ext cx="83582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По древней традиции   неугасимый огонь в очаге считался залогом благополучия в доме, приращения семьи и продолжения рода. Важнейшей принадлежностью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хадзара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был очаг (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къона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) с неугасающим огнем и спускавшаяся над ним цепь (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рахыс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), которые составляли, по словам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Коста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Хетагурова, величайшую святыню каждого осетина. Над очагом и цепью давали клятву, с ним прощалась девушка, выходя замуж, вокруг очага обводили молодую, приобщая ее к новой семье, и т. д. Украсть или выбросить очажную цепь считалось большим оскорблением для всего рода и вызывало кровную месть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  <a:r>
              <a:rPr lang="ru-RU" b="1" dirty="0" smtClean="0"/>
              <a:t> Очаг и </a:t>
            </a:r>
            <a:r>
              <a:rPr lang="ru-RU" b="1" dirty="0" err="1" smtClean="0"/>
              <a:t>надочажная</a:t>
            </a:r>
            <a:r>
              <a:rPr lang="ru-RU" b="1" dirty="0" smtClean="0"/>
              <a:t> цепь </a:t>
            </a:r>
            <a:r>
              <a:rPr lang="ru-RU" dirty="0" smtClean="0"/>
              <a:t>для осетин были священными символами единства семьи и вечного продолжения рода 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 r="2299" b="4964"/>
          <a:stretch>
            <a:fillRect/>
          </a:stretch>
        </p:blipFill>
        <p:spPr bwMode="auto">
          <a:xfrm>
            <a:off x="2000232" y="3429000"/>
            <a:ext cx="4786346" cy="282642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28662" y="428604"/>
            <a:ext cx="7358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Вдоль стены, противоположной двери, всегда во всяком </a:t>
            </a:r>
            <a:r>
              <a:rPr lang="ru-RU" dirty="0" err="1" smtClean="0"/>
              <a:t>уат'е</a:t>
            </a:r>
            <a:r>
              <a:rPr lang="ru-RU" dirty="0" smtClean="0"/>
              <a:t> красуется </a:t>
            </a:r>
            <a:r>
              <a:rPr lang="ru-RU" dirty="0" err="1" smtClean="0"/>
              <a:t>сынтæг </a:t>
            </a:r>
            <a:r>
              <a:rPr lang="ru-RU" dirty="0" smtClean="0"/>
              <a:t>(огромная койка, которая тоже заменяет и диван); за </a:t>
            </a:r>
            <a:r>
              <a:rPr lang="ru-RU" dirty="0" err="1" smtClean="0"/>
              <a:t>сынтæг</a:t>
            </a:r>
            <a:r>
              <a:rPr lang="ru-RU" dirty="0" smtClean="0"/>
              <a:t>'</a:t>
            </a:r>
            <a:r>
              <a:rPr lang="ru-RU" dirty="0" err="1" smtClean="0"/>
              <a:t>ом</a:t>
            </a:r>
            <a:r>
              <a:rPr lang="ru-RU" dirty="0" smtClean="0"/>
              <a:t>, на нарах вдоль стены, расставлены сундуки, по порядку своих размеров. На стене же этого помещения часто висят доспехи хозяина, как, например, ружье, шашка, пистолет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928802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мужской половине </a:t>
            </a:r>
            <a:r>
              <a:rPr lang="ru-RU" b="1" dirty="0" err="1" smtClean="0"/>
              <a:t>хадзара</a:t>
            </a:r>
            <a:r>
              <a:rPr lang="ru-RU" dirty="0" smtClean="0"/>
              <a:t> находилась большая часть мебели. У очага стояло почетное кресло хозяина дома, деревянный диван, стулья. Здесь же, на колышках, вбитых в стену, вверх ножками лежал традиционный </a:t>
            </a:r>
            <a:r>
              <a:rPr lang="ru-RU" b="1" dirty="0" smtClean="0"/>
              <a:t>трехногий столик </a:t>
            </a:r>
            <a:r>
              <a:rPr lang="ru-RU" b="1" i="1" dirty="0" smtClean="0"/>
              <a:t>("</a:t>
            </a:r>
            <a:r>
              <a:rPr lang="ru-RU" b="1" i="1" dirty="0" err="1" smtClean="0"/>
              <a:t>фынг</a:t>
            </a:r>
            <a:r>
              <a:rPr lang="ru-RU" b="1" i="1" dirty="0" smtClean="0"/>
              <a:t>')</a:t>
            </a:r>
            <a:r>
              <a:rPr lang="ru-RU" b="1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uzei_S.JPG"/>
          <p:cNvPicPr>
            <a:picLocks noChangeAspect="1"/>
          </p:cNvPicPr>
          <p:nvPr/>
        </p:nvPicPr>
        <p:blipFill>
          <a:blip r:embed="rId3" cstate="print"/>
          <a:srcRect r="12251" b="2197"/>
          <a:stretch>
            <a:fillRect/>
          </a:stretch>
        </p:blipFill>
        <p:spPr>
          <a:xfrm>
            <a:off x="323528" y="332656"/>
            <a:ext cx="374441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29582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2564904"/>
            <a:ext cx="5288136" cy="3966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572000" y="836712"/>
            <a:ext cx="388843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DA743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Русская изба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DA743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Рисунок 5" descr="15970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933056"/>
            <a:ext cx="310333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283968" y="1628800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Русские предпочитали рубить избы из сосны, ели, лиственницы.</a:t>
            </a:r>
            <a:endParaRPr lang="ru-RU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Барбара\Рабочий стол\ДПИ- 5\ДПИ- 5\сканирование0063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1124" t="2138" r="2247"/>
          <a:stretch>
            <a:fillRect/>
          </a:stretch>
        </p:blipFill>
        <p:spPr bwMode="auto">
          <a:xfrm>
            <a:off x="827584" y="188640"/>
            <a:ext cx="7344816" cy="5472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51520" y="5733256"/>
            <a:ext cx="9145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На мужской половине располагались  маленький столик – </a:t>
            </a:r>
            <a:r>
              <a:rPr lang="ru-RU" b="1" dirty="0" err="1" smtClean="0">
                <a:solidFill>
                  <a:schemeClr val="bg1"/>
                </a:solidFill>
              </a:rPr>
              <a:t>фынг</a:t>
            </a:r>
            <a:r>
              <a:rPr lang="ru-RU" b="1" dirty="0" smtClean="0">
                <a:solidFill>
                  <a:schemeClr val="bg1"/>
                </a:solidFill>
              </a:rPr>
              <a:t>, кресла, </a:t>
            </a:r>
            <a:r>
              <a:rPr lang="ru-RU" b="1" dirty="0" err="1" smtClean="0">
                <a:solidFill>
                  <a:schemeClr val="bg1"/>
                </a:solidFill>
              </a:rPr>
              <a:t>скамейки,тахта</a:t>
            </a:r>
            <a:r>
              <a:rPr lang="ru-RU" b="1" dirty="0" smtClean="0">
                <a:solidFill>
                  <a:schemeClr val="bg1"/>
                </a:solidFill>
              </a:rPr>
              <a:t>, ковры на стене и т. д. Иначе – всё, что было необходимо для угощения гостей.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Барбара\Рабочий стол\ДПИ- 5\ДПИ- 5\сканирование0060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t="1235" r="1144"/>
          <a:stretch>
            <a:fillRect/>
          </a:stretch>
        </p:blipFill>
        <p:spPr bwMode="auto">
          <a:xfrm>
            <a:off x="611560" y="260648"/>
            <a:ext cx="8136904" cy="4958488"/>
          </a:xfrm>
          <a:prstGeom prst="rect">
            <a:avLst/>
          </a:prstGeom>
          <a:ln w="88900" cap="sq" cmpd="thickThin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23528" y="5373216"/>
            <a:ext cx="8466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На женской половине – вся посуда, ткацкий деревянный станок, крюки, </a:t>
            </a:r>
            <a:r>
              <a:rPr lang="ru-RU" b="1" dirty="0" err="1" smtClean="0">
                <a:solidFill>
                  <a:schemeClr val="bg1"/>
                </a:solidFill>
              </a:rPr>
              <a:t>корзины,люлька</a:t>
            </a:r>
            <a:r>
              <a:rPr lang="ru-RU" b="1" dirty="0" smtClean="0">
                <a:solidFill>
                  <a:schemeClr val="bg1"/>
                </a:solidFill>
              </a:rPr>
              <a:t> для новорожденного ребёнка, рамка для растягивания вязанных платков и многое другое.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85728"/>
            <a:ext cx="6330953" cy="310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42910" y="3571876"/>
            <a:ext cx="76438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Особым почитанием и в то же время некоторой таинственностью окружалась в старом осетинском жилище кладовая (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кабиц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), представлявшая собой глухое помещение с небольшим световым отверстием в стене. Она располагалась обычно рядом с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хадзаром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, через который в нее вела низкая дверь. В кладовой хранились все продукты питания семьи: зерно в различных плетеных корзинах (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къуту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), обмазанных глиной, сыр в больших деревянных сосудах (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гарз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), топленое масло в деревянных долбленых ведрах и чашках, хмельные напитки (арака, пиво) в глиняных кувшинах и т. д. Всеми продуктами распоряжалась только старшая женщина (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афсин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), обычно жена главы семьи, у которой хранились ключи от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кабиц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928671"/>
            <a:ext cx="81439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2"/>
                </a:solidFill>
              </a:rPr>
              <a:t>Выполнить тестовые задания по теме «Внутренний мир крестьянской избы и осетинской сакли».</a:t>
            </a:r>
          </a:p>
          <a:p>
            <a:pPr>
              <a:defRPr/>
            </a:pPr>
            <a:endParaRPr lang="ru-RU" b="1" dirty="0" smtClean="0">
              <a:solidFill>
                <a:schemeClr val="tx2"/>
              </a:solidFill>
            </a:endParaRPr>
          </a:p>
          <a:p>
            <a:pPr algn="just">
              <a:defRPr/>
            </a:pPr>
            <a:r>
              <a:rPr lang="ru-RU" b="1" dirty="0" smtClean="0">
                <a:solidFill>
                  <a:schemeClr val="tx2"/>
                </a:solidFill>
              </a:rPr>
              <a:t>К каждому вопросу дано несколько вариантов ответов. Верные по Вашему мнению, ответы необходимо отметить знаком +. За каждый правильный ответ Вы получаете по 1 балу. Максимальная сумма набранных балов составляет 11. Сумма набранных балов от 10 до 11 соответствует зачету.</a:t>
            </a:r>
          </a:p>
          <a:p>
            <a:pPr algn="just">
              <a:defRPr/>
            </a:pPr>
            <a:endParaRPr lang="ru-RU" b="1" dirty="0" smtClean="0">
              <a:solidFill>
                <a:schemeClr val="tx2"/>
              </a:solidFill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Русская печь располагалась:</a:t>
            </a:r>
          </a:p>
          <a:p>
            <a:pPr marL="342900" indent="-342900" algn="just">
              <a:buFont typeface="+mj-lt"/>
              <a:buAutoNum type="alphaLcPeriod"/>
              <a:defRPr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 центре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избы</a:t>
            </a:r>
          </a:p>
          <a:p>
            <a:pPr marL="342900" indent="-342900" algn="just">
              <a:defRPr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б.   В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одном из задних углов</a:t>
            </a:r>
          </a:p>
          <a:p>
            <a:pPr marL="342900" indent="-342900" algn="just">
              <a:defRPr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в.   В прихожей</a:t>
            </a:r>
            <a:endParaRPr lang="en-US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 algn="just">
              <a:buFont typeface="+mj-lt"/>
              <a:buAutoNum type="alphaLcPeriod"/>
              <a:defRPr/>
            </a:pPr>
            <a:endParaRPr lang="en-US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 algn="just">
              <a:buFont typeface="+mj-lt"/>
              <a:buAutoNum type="alphaLcPeriod"/>
              <a:defRPr/>
            </a:pPr>
            <a:endParaRPr lang="en-US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Очаг располагался:</a:t>
            </a:r>
          </a:p>
          <a:p>
            <a:pPr marL="342900" indent="-342900">
              <a:buFont typeface="+mj-lt"/>
              <a:buAutoNum type="alphaLcPeriod"/>
              <a:defRPr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У входа в комнату</a:t>
            </a:r>
          </a:p>
          <a:p>
            <a:pPr marL="342900" indent="-342900">
              <a:defRPr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б.   В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центре комнаты</a:t>
            </a:r>
          </a:p>
          <a:p>
            <a:pPr marL="342900" indent="-342900">
              <a:defRPr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в.   В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углу комнаты</a:t>
            </a:r>
          </a:p>
          <a:p>
            <a:pPr marL="342900" indent="-342900">
              <a:defRPr/>
            </a:pP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lphaLcPeriod"/>
              <a:defRPr/>
            </a:pP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just">
              <a:buFont typeface="+mj-lt"/>
              <a:buAutoNum type="alphaLcPeriod"/>
              <a:defRPr/>
            </a:pPr>
            <a:endParaRPr lang="en-US" b="1" dirty="0" smtClean="0">
              <a:solidFill>
                <a:schemeClr val="tx2"/>
              </a:solidFill>
            </a:endParaRPr>
          </a:p>
          <a:p>
            <a:pPr marL="342900" indent="-342900" algn="just">
              <a:buFont typeface="+mj-lt"/>
              <a:buAutoNum type="alphaLcPeriod"/>
              <a:defRPr/>
            </a:pPr>
            <a:endParaRPr lang="ru-RU" b="1" dirty="0" smtClean="0">
              <a:solidFill>
                <a:schemeClr val="tx2"/>
              </a:solidFill>
            </a:endParaRPr>
          </a:p>
          <a:p>
            <a:pPr algn="just">
              <a:defRPr/>
            </a:pPr>
            <a:r>
              <a:rPr lang="ru-RU" b="1" dirty="0" smtClean="0">
                <a:solidFill>
                  <a:schemeClr val="tx2"/>
                </a:solidFill>
              </a:rPr>
              <a:t> 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714356"/>
            <a:ext cx="72866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9.Покровителем 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надочажной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цепи был небожитель:</a:t>
            </a:r>
          </a:p>
          <a:p>
            <a:pPr marL="342900" indent="-342900">
              <a:buFont typeface="+mj-lt"/>
              <a:buAutoNum type="alphaLcPeriod"/>
              <a:defRPr/>
            </a:pP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Фалвара</a:t>
            </a:r>
            <a:endParaRPr lang="ru-RU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>
              <a:defRPr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б.   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Уацилла</a:t>
            </a:r>
            <a:endParaRPr lang="ru-RU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>
              <a:defRPr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в.   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Сафа</a:t>
            </a:r>
            <a:endParaRPr lang="ru-RU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+mj-lt"/>
              <a:buAutoNum type="alphaLcPeriod"/>
              <a:defRPr/>
            </a:pPr>
            <a:endParaRPr lang="ru-RU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>
              <a:defRPr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10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Что такое «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фынг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»?</a:t>
            </a:r>
          </a:p>
          <a:p>
            <a:pPr marL="342900" indent="-342900">
              <a:buFont typeface="+mj-lt"/>
              <a:buAutoNum type="alphaLcPeriod"/>
              <a:defRPr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Трехногий столик</a:t>
            </a:r>
          </a:p>
          <a:p>
            <a:pPr marL="342900" indent="-342900">
              <a:defRPr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б.   Диван</a:t>
            </a:r>
            <a:endParaRPr lang="ru-RU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>
              <a:defRPr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в.   Кресло</a:t>
            </a:r>
            <a:endParaRPr lang="ru-RU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+mj-lt"/>
              <a:buAutoNum type="alphaLcPeriod"/>
              <a:defRPr/>
            </a:pPr>
            <a:endParaRPr lang="ru-RU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>
              <a:defRPr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11. В осетинском доме пищу для хозяина дома и гостей подавали:</a:t>
            </a:r>
          </a:p>
          <a:p>
            <a:pPr marL="342900" indent="-342900">
              <a:buFont typeface="+mj-lt"/>
              <a:buAutoNum type="alphaLcPeriod"/>
              <a:defRPr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Женщины</a:t>
            </a:r>
          </a:p>
          <a:p>
            <a:pPr marL="342900" indent="-342900">
              <a:defRPr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б.   Пожилые мужчины</a:t>
            </a:r>
          </a:p>
          <a:p>
            <a:pPr marL="342900" indent="-342900">
              <a:defRPr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в.   Младшие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мужчины семьи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071546"/>
            <a:ext cx="75009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Ключи к тестам по теме «Внутренний мир крестьянской избы и осетинской сакли».</a:t>
            </a:r>
          </a:p>
          <a:p>
            <a:pPr>
              <a:defRPr/>
            </a:pPr>
            <a:endParaRPr lang="ru-RU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1. - б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2. - в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3. - а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4. - в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5. - в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6. - а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7. - а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8. - б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9. - в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10. - а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11. - в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071546"/>
            <a:ext cx="59293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Список использованной литературы.</a:t>
            </a:r>
          </a:p>
          <a:p>
            <a:pPr algn="ctr">
              <a:defRPr/>
            </a:pPr>
            <a:endParaRPr lang="ru-RU" sz="2400" b="1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Горяева Н. А., О. В. Островская; под ред. Б. М. </a:t>
            </a:r>
            <a:r>
              <a:rPr lang="ru-RU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Неменского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– 10-е изд. – М.: Просвещение,2011. Изобразительное искусство. Декоративно-прикладное искусство в жизни человека. 5 класс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ru-RU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Казбек </a:t>
            </a:r>
            <a:r>
              <a:rPr lang="ru-RU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Челехсаты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« Осетия и осетины» Санкт – Петербург 2002г.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ru-RU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 err="1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Газданова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В.С «Традиционная культура осетин». 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ru-RU" dirty="0" smtClean="0">
              <a:solidFill>
                <a:schemeClr val="tx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Валерий Цагараев  "Искусство и время". Владикавказ, издательство "Ир", 2003</a:t>
            </a:r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357298"/>
            <a:ext cx="72866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Презентацию  выполнили : </a:t>
            </a:r>
          </a:p>
          <a:p>
            <a:endParaRPr lang="ru-RU" sz="3200" dirty="0" smtClean="0"/>
          </a:p>
          <a:p>
            <a:r>
              <a:rPr lang="ru-RU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Учитель ИЗО  МКОУ  СОШ   с. </a:t>
            </a:r>
            <a:r>
              <a:rPr lang="ru-RU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Батако</a:t>
            </a:r>
            <a:r>
              <a:rPr lang="ru-RU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</a:t>
            </a:r>
            <a:r>
              <a:rPr lang="ru-RU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Дзгоева</a:t>
            </a:r>
            <a:r>
              <a:rPr lang="ru-RU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А.Г.</a:t>
            </a:r>
          </a:p>
          <a:p>
            <a:r>
              <a:rPr lang="ru-RU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ru-RU" sz="32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Учитель ИЗО  МБОУ    СОМШ  № 44   </a:t>
            </a:r>
            <a:r>
              <a:rPr lang="ru-RU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Албегова</a:t>
            </a:r>
            <a:r>
              <a:rPr lang="ru-RU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С. А.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Барбара\Рабочий стол\ДПИ- 5\ДПИ- 5\крыльцо и фриз дома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10938" t="15909" b="9259"/>
          <a:stretch>
            <a:fillRect/>
          </a:stretch>
        </p:blipFill>
        <p:spPr bwMode="auto">
          <a:xfrm>
            <a:off x="395536" y="1844824"/>
            <a:ext cx="4357490" cy="3842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929190" y="2132856"/>
            <a:ext cx="42148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Оно словно приглашает войти в дом. На нём хозяева дома встречают дорогих гостей хлебом и солью. Пройдя через сени, попадаешь в жилые помещения дома – мир домашней жизни.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3728" y="980728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«КРАСНОЕ» резное  крыльцо</a:t>
            </a:r>
            <a:endParaRPr lang="ru-RU" sz="3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37e04_96e4088b_XL.jpg"/>
          <p:cNvPicPr>
            <a:picLocks noChangeAspect="1"/>
          </p:cNvPicPr>
          <p:nvPr/>
        </p:nvPicPr>
        <p:blipFill>
          <a:blip r:embed="rId3" cstate="print"/>
          <a:srcRect l="3748" t="10320" r="2566" b="7120"/>
          <a:stretch>
            <a:fillRect/>
          </a:stretch>
        </p:blipFill>
        <p:spPr>
          <a:xfrm>
            <a:off x="1043608" y="332656"/>
            <a:ext cx="7200800" cy="4680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23528" y="5049793"/>
            <a:ext cx="8424936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Сравнительно небольшое пространство избы, около 20-25 кв.м, было организовано таким образом, что в нем с большим или меньшим удобством располагалась довольно большая семья в семь-восемь человек. Это достигалось благодаря тому, что каждый член семьи знал свое место в общем пространстве.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Барбара\Рабочий стол\ДПИ- 5\ДПИ- 5\сканирование0071.jp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259632" y="260648"/>
            <a:ext cx="6564364" cy="4855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9552" y="5157192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tx2"/>
                </a:solidFill>
              </a:rPr>
              <a:t>Все в избе, кроме печи, деревянное: потолок, гладко обтёсанные стены, пристроенные  к ним лавки, </a:t>
            </a:r>
            <a:r>
              <a:rPr lang="ru-RU" b="1" dirty="0" err="1" smtClean="0">
                <a:solidFill>
                  <a:schemeClr val="tx2"/>
                </a:solidFill>
              </a:rPr>
              <a:t>полки-полавошники</a:t>
            </a:r>
            <a:r>
              <a:rPr lang="ru-RU" b="1" dirty="0" smtClean="0">
                <a:solidFill>
                  <a:schemeClr val="tx2"/>
                </a:solidFill>
              </a:rPr>
              <a:t>, протянувшиеся вдоль стен, ниже потолка, полати, обеденный стол, </a:t>
            </a:r>
            <a:r>
              <a:rPr lang="ru-RU" b="1" dirty="0" err="1" smtClean="0">
                <a:solidFill>
                  <a:schemeClr val="tx2"/>
                </a:solidFill>
              </a:rPr>
              <a:t>стольцы</a:t>
            </a:r>
            <a:r>
              <a:rPr lang="ru-RU" b="1" dirty="0" smtClean="0">
                <a:solidFill>
                  <a:schemeClr val="tx2"/>
                </a:solidFill>
              </a:rPr>
              <a:t> (табуреты для гостей), нехитрая домашняя утварь.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Некрашеное дерево излучает мягкий приглушённо-золотистый цвет.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. 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4528_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32656"/>
            <a:ext cx="6763097" cy="4752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1520" y="5085184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Интерьер избы разделен на зоны: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При входе в избу, слева расположена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русская печь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b="1" dirty="0" smtClean="0">
                <a:solidFill>
                  <a:schemeClr val="bg1"/>
                </a:solidFill>
              </a:rPr>
              <a:t>Печь кормила, спасала от холода, избавляла от хвори. Недаром говорится: «Печь краса – в доме чудеса!» Она была основой жизни, главным оберегом семьи, семейным очагом. Пространство около печи служило женской половиной.</a:t>
            </a:r>
          </a:p>
          <a:p>
            <a:r>
              <a:rPr lang="ru-RU" dirty="0" smtClean="0"/>
              <a:t> </a:t>
            </a:r>
          </a:p>
          <a:p>
            <a:pPr lvl="0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Барбара\Рабочий стол\ДПИ- 5\ДПИ- 5\сканирование0070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t="10326" r="565"/>
          <a:stretch>
            <a:fillRect/>
          </a:stretch>
        </p:blipFill>
        <p:spPr bwMode="auto">
          <a:xfrm>
            <a:off x="971600" y="277364"/>
            <a:ext cx="7200800" cy="48120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95536" y="5301208"/>
            <a:ext cx="8511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 переднем углу избы располагался КРАСНЫЙ УГОЛ. Это было самое почётное место – ДУХОВНЫЙ ЦЕНТР дома. В углу на особой полочке стояли иконы в начищенных до блеска окладах, украшенные тканым или </a:t>
            </a:r>
          </a:p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вышитым полотенцем, рядом стоял обеденный стол.  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Барбара\Рабочий стол\ДПИ- 5\красный угол избы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1691680" y="332656"/>
            <a:ext cx="5832648" cy="4374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67544" y="4797152"/>
            <a:ext cx="8676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КРАСНЫЙ УГОЛ обращён был к юго-востоку. Он принимал первые лучи солнца и как бы олицетворял собой зарю. В этой части избы происходили важные события в жизни семьи. От двери до боковой стены избы была устроена широкая лавка – «КОНИК». Верхняя доска иногда вырезалась в форме конской головы – отсюда и название лавки.</a:t>
            </a:r>
            <a:endParaRPr lang="ru-RU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1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764704"/>
            <a:ext cx="3660743" cy="4872910"/>
          </a:xfrm>
          <a:prstGeom prst="rect">
            <a:avLst/>
          </a:prstGeom>
        </p:spPr>
      </p:pic>
      <p:pic>
        <p:nvPicPr>
          <p:cNvPr id="6" name="Рисунок 5" descr="vitoslavizy_v2_t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764704"/>
            <a:ext cx="3810000" cy="285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11960" y="4077072"/>
            <a:ext cx="4932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Под образами стоял стол</a:t>
            </a:r>
            <a:r>
              <a:rPr lang="ru-RU" dirty="0" smtClean="0">
                <a:solidFill>
                  <a:schemeClr val="tx2"/>
                </a:solidFill>
              </a:rPr>
              <a:t>. </a:t>
            </a:r>
            <a:r>
              <a:rPr lang="ru-RU" b="1" dirty="0" smtClean="0">
                <a:solidFill>
                  <a:schemeClr val="tx2"/>
                </a:solidFill>
              </a:rPr>
              <a:t>Самых дорогих гостей усаживали в красном углу на КРАСНУЮ ЛАВКУ за стол, убранный нарядной скатертью – СТОЛЕШНИКОМ.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408</TotalTime>
  <Words>1266</Words>
  <Application>Microsoft Office PowerPoint</Application>
  <PresentationFormat>Экран (4:3)</PresentationFormat>
  <Paragraphs>106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Моу  СОШ №11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Остаева  Варвара  Николаевна</dc:creator>
  <cp:lastModifiedBy>Admin</cp:lastModifiedBy>
  <cp:revision>47</cp:revision>
  <dcterms:created xsi:type="dcterms:W3CDTF">2010-09-22T19:10:53Z</dcterms:created>
  <dcterms:modified xsi:type="dcterms:W3CDTF">2012-06-20T09:46:27Z</dcterms:modified>
</cp:coreProperties>
</file>