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DDE7E-F80A-48F3-AD7F-D650901F7A4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043BE-5360-4EE0-A905-699028A4B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CB85-0C4E-4A1E-9CEA-837D0E201887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14620"/>
            <a:ext cx="8429684" cy="1941517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Концепция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предпрофильного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 инженерно - технического обучения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pic>
        <p:nvPicPr>
          <p:cNvPr id="33794" name="Picture 2" descr="Инженерный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2928958" cy="2624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 descr="Биоквантум — Детский технопарк «Кванториум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348" name="AutoShape 4" descr="https://roskvantorium.ru/upload/iblock/1a8/%D0%B1%D0%B8%D0%B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7350" name="Picture 6" descr="О на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770" b="29167"/>
          <a:stretch>
            <a:fillRect/>
          </a:stretch>
        </p:blipFill>
        <p:spPr bwMode="auto">
          <a:xfrm>
            <a:off x="214282" y="142852"/>
            <a:ext cx="8763001" cy="1571636"/>
          </a:xfrm>
          <a:prstGeom prst="rect">
            <a:avLst/>
          </a:prstGeom>
          <a:noFill/>
        </p:spPr>
      </p:pic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28596" y="1500174"/>
            <a:ext cx="83582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Основные вопросы курса начальной инженерной подготовки будут изучаться в рамках отдельных учебных предметов, а также в процессе сетевого взаимодействия с использованием кадров и материально - технической базы школьного </a:t>
            </a:r>
            <a:r>
              <a:rPr kumimoji="0" lang="ru-RU" sz="32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Кванториума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00240"/>
            <a:ext cx="5929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Химическая лаборатория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786058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физическая лаборатория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876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биологическая лаборатория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357694"/>
            <a:ext cx="655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технологическая лаборатория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7346" name="AutoShape 2" descr="Биоквантум — Детский технопарк «Кванториум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348" name="AutoShape 4" descr="https://roskvantorium.ru/upload/iblock/1a8/%D0%B1%D0%B8%D0%B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7350" name="Picture 6" descr="О на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770" b="29167"/>
          <a:stretch>
            <a:fillRect/>
          </a:stretch>
        </p:blipFill>
        <p:spPr bwMode="auto">
          <a:xfrm>
            <a:off x="214282" y="142852"/>
            <a:ext cx="8763001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42844" y="112075"/>
            <a:ext cx="88583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sz="3200" b="1" i="0" u="none" strike="noStrike" cap="all" normalizeH="0" baseline="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Предполагаемые результаты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endParaRPr kumimoji="0" lang="ru-RU" sz="2000" b="1" i="0" u="none" strike="noStrike" cap="all" normalizeH="0" baseline="0" dirty="0" smtClean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endParaRPr kumimoji="0" lang="ru-RU" sz="900" b="1" i="0" u="none" strike="noStrike" cap="all" normalizeH="0" baseline="0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r>
              <a:rPr kumimoji="0" lang="ru-RU" sz="2000" b="1" i="0" u="none" strike="noStrike" cap="all" normalizeH="0" baseline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Формирование личности выпускника, социально ориентированного, мотивированного к сознательному выбору и продолжению трудовой деятельности по инженерным специальностям;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endParaRPr lang="ru-RU" sz="1000" b="1" cap="all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r>
              <a:rPr kumimoji="0" lang="ru-RU" sz="2000" b="1" i="0" u="none" strike="noStrike" cap="all" normalizeH="0" baseline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Создание системы непрерывного инженерного образования «школа – вуз - предприятие»;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endParaRPr lang="ru-RU" sz="1000" b="1" cap="all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r>
              <a:rPr kumimoji="0" lang="ru-RU" sz="2000" b="1" i="0" u="none" strike="noStrike" cap="all" normalizeH="0" baseline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Определение содержания образования в части основных способов познавательной деятельности, специфичных для инженерно- технического образования обучающихся;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endParaRPr lang="ru-RU" sz="1000" b="1" cap="all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r>
              <a:rPr kumimoji="0" lang="ru-RU" sz="2000" b="1" i="0" u="none" strike="noStrike" cap="all" normalizeH="0" baseline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Создание комплекса учебно-методических и дидактических материалов, обеспечивающих реализацию образовательной программы с расширенным изучением физико-математических и прикладных образовательных областей;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14425" algn="l"/>
              </a:tabLst>
            </a:pPr>
            <a:endParaRPr lang="ru-RU" sz="900" b="1" cap="all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1538" y="23875"/>
            <a:ext cx="650085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52295" marR="5080" indent="-1840230" algn="just">
              <a:lnSpc>
                <a:spcPct val="100000"/>
              </a:lnSpc>
              <a:spcBef>
                <a:spcPts val="95"/>
              </a:spcBef>
            </a:pPr>
            <a:r>
              <a:rPr sz="2000" b="1" spc="-25" dirty="0">
                <a:latin typeface="Bookman Old Style" pitchFamily="18" charset="0"/>
                <a:cs typeface="Microsoft Sans Serif"/>
              </a:rPr>
              <a:t>Стратегия</a:t>
            </a:r>
            <a:r>
              <a:rPr sz="2000" b="1" spc="60" dirty="0">
                <a:latin typeface="Bookman Old Style" pitchFamily="18" charset="0"/>
                <a:cs typeface="Microsoft Sans Serif"/>
              </a:rPr>
              <a:t> </a:t>
            </a:r>
            <a:r>
              <a:rPr sz="2000" b="1" spc="-25" dirty="0">
                <a:latin typeface="Bookman Old Style" pitchFamily="18" charset="0"/>
                <a:cs typeface="Microsoft Sans Serif"/>
              </a:rPr>
              <a:t>научно</a:t>
            </a:r>
            <a:r>
              <a:rPr sz="2000" b="1" spc="-25" dirty="0">
                <a:latin typeface="Bookman Old Style" pitchFamily="18" charset="0"/>
                <a:cs typeface="Arial MT"/>
              </a:rPr>
              <a:t>-</a:t>
            </a:r>
            <a:r>
              <a:rPr sz="2000" b="1" spc="-25" dirty="0">
                <a:latin typeface="Bookman Old Style" pitchFamily="18" charset="0"/>
                <a:cs typeface="Microsoft Sans Serif"/>
              </a:rPr>
              <a:t>технологического</a:t>
            </a:r>
            <a:r>
              <a:rPr sz="2000" b="1" spc="95" dirty="0">
                <a:latin typeface="Bookman Old Style" pitchFamily="18" charset="0"/>
                <a:cs typeface="Microsoft Sans Serif"/>
              </a:rPr>
              <a:t> </a:t>
            </a:r>
            <a:r>
              <a:rPr sz="2000" b="1" spc="-25">
                <a:latin typeface="Bookman Old Style" pitchFamily="18" charset="0"/>
                <a:cs typeface="Microsoft Sans Serif"/>
              </a:rPr>
              <a:t>развития </a:t>
            </a:r>
            <a:r>
              <a:rPr lang="ru-RU" sz="2000" b="1" spc="-25" dirty="0" smtClean="0">
                <a:latin typeface="Bookman Old Style" pitchFamily="18" charset="0"/>
                <a:cs typeface="Microsoft Sans Serif"/>
              </a:rPr>
              <a:t/>
            </a:r>
            <a:br>
              <a:rPr lang="ru-RU" sz="2000" b="1" spc="-25" dirty="0" smtClean="0">
                <a:latin typeface="Bookman Old Style" pitchFamily="18" charset="0"/>
                <a:cs typeface="Microsoft Sans Serif"/>
              </a:rPr>
            </a:br>
            <a:r>
              <a:rPr sz="2000" b="1" spc="-730" smtClean="0">
                <a:latin typeface="Bookman Old Style" pitchFamily="18" charset="0"/>
                <a:cs typeface="Microsoft Sans Serif"/>
              </a:rPr>
              <a:t> </a:t>
            </a:r>
            <a:r>
              <a:rPr sz="2000" b="1" spc="-30" dirty="0">
                <a:latin typeface="Bookman Old Style" pitchFamily="18" charset="0"/>
                <a:cs typeface="Microsoft Sans Serif"/>
              </a:rPr>
              <a:t>Российской</a:t>
            </a:r>
            <a:r>
              <a:rPr sz="2000" b="1" spc="25" dirty="0">
                <a:latin typeface="Bookman Old Style" pitchFamily="18" charset="0"/>
                <a:cs typeface="Microsoft Sans Serif"/>
              </a:rPr>
              <a:t> </a:t>
            </a:r>
            <a:r>
              <a:rPr sz="2000" b="1" spc="-40" dirty="0">
                <a:latin typeface="Bookman Old Style" pitchFamily="18" charset="0"/>
                <a:cs typeface="Microsoft Sans Serif"/>
              </a:rPr>
              <a:t>Федерации</a:t>
            </a:r>
            <a:endParaRPr sz="2000" b="1">
              <a:latin typeface="Bookman Old Style" pitchFamily="18" charset="0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20022" y="0"/>
            <a:ext cx="324485" cy="467995"/>
          </a:xfrm>
          <a:custGeom>
            <a:avLst/>
            <a:gdLst/>
            <a:ahLst/>
            <a:cxnLst/>
            <a:rect l="l" t="t" r="r" b="b"/>
            <a:pathLst>
              <a:path w="324484" h="467995">
                <a:moveTo>
                  <a:pt x="323976" y="0"/>
                </a:moveTo>
                <a:lnTo>
                  <a:pt x="0" y="0"/>
                </a:lnTo>
                <a:lnTo>
                  <a:pt x="0" y="467995"/>
                </a:lnTo>
                <a:lnTo>
                  <a:pt x="323976" y="467995"/>
                </a:lnTo>
                <a:lnTo>
                  <a:pt x="323976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39021" y="14973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55676" y="1089647"/>
            <a:ext cx="7866380" cy="5268595"/>
            <a:chOff x="455676" y="1089647"/>
            <a:chExt cx="7866380" cy="5268595"/>
          </a:xfrm>
        </p:grpSpPr>
        <p:sp>
          <p:nvSpPr>
            <p:cNvPr id="19" name="object 19"/>
            <p:cNvSpPr/>
            <p:nvPr/>
          </p:nvSpPr>
          <p:spPr>
            <a:xfrm>
              <a:off x="8315706" y="5781878"/>
              <a:ext cx="0" cy="576580"/>
            </a:xfrm>
            <a:custGeom>
              <a:avLst/>
              <a:gdLst/>
              <a:ahLst/>
              <a:cxnLst/>
              <a:rect l="l" t="t" r="r" b="b"/>
              <a:pathLst>
                <a:path h="576579">
                  <a:moveTo>
                    <a:pt x="0" y="0"/>
                  </a:moveTo>
                  <a:lnTo>
                    <a:pt x="0" y="575995"/>
                  </a:lnTo>
                </a:path>
              </a:pathLst>
            </a:custGeom>
            <a:ln w="12700">
              <a:solidFill>
                <a:srgbClr val="1F4A9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5676" y="1089647"/>
              <a:ext cx="1592580" cy="1684032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42844" y="882142"/>
            <a:ext cx="8795720" cy="54803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08279" algn="ctr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(утверждена</a:t>
            </a:r>
            <a:r>
              <a:rPr sz="1400" spc="6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5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Указом</a:t>
            </a:r>
            <a:r>
              <a:rPr sz="1400"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Президента</a:t>
            </a:r>
            <a:r>
              <a:rPr sz="1400" spc="5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Российской</a:t>
            </a:r>
            <a:r>
              <a:rPr sz="1400" spc="6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Федерации</a:t>
            </a:r>
            <a:r>
              <a:rPr sz="1400" spc="9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от</a:t>
            </a:r>
            <a:r>
              <a:rPr sz="1400" spc="3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1</a:t>
            </a:r>
            <a:r>
              <a:rPr sz="1400" spc="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декабря</a:t>
            </a:r>
            <a:r>
              <a:rPr sz="1400" spc="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2016</a:t>
            </a:r>
            <a:r>
              <a:rPr sz="1400" spc="4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114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г.</a:t>
            </a:r>
            <a:r>
              <a:rPr sz="1400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N</a:t>
            </a:r>
            <a:r>
              <a:rPr sz="1400" spc="3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z="1400"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642)</a:t>
            </a:r>
            <a:endParaRPr sz="1400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L="1878330" marR="5080" algn="r">
              <a:lnSpc>
                <a:spcPct val="100000"/>
              </a:lnSpc>
              <a:spcBef>
                <a:spcPts val="1125"/>
              </a:spcBef>
            </a:pPr>
            <a:r>
              <a:rPr sz="1400" b="1" i="1" spc="-10" dirty="0">
                <a:latin typeface="Bookman Old Style" pitchFamily="18" charset="0"/>
                <a:cs typeface="Arial"/>
              </a:rPr>
              <a:t>«Сегодня </a:t>
            </a:r>
            <a:r>
              <a:rPr sz="1400" b="1" i="1" spc="-5" dirty="0">
                <a:latin typeface="Bookman Old Style" pitchFamily="18" charset="0"/>
                <a:cs typeface="Arial"/>
              </a:rPr>
              <a:t>важнейшим </a:t>
            </a:r>
            <a:r>
              <a:rPr sz="1400" b="1" i="1" dirty="0">
                <a:latin typeface="Bookman Old Style" pitchFamily="18" charset="0"/>
                <a:cs typeface="Arial"/>
              </a:rPr>
              <a:t>конкурентным </a:t>
            </a:r>
            <a:r>
              <a:rPr sz="1400" b="1" i="1" spc="-10" dirty="0">
                <a:latin typeface="Bookman Old Style" pitchFamily="18" charset="0"/>
                <a:cs typeface="Arial"/>
              </a:rPr>
              <a:t>преимуществом являются </a:t>
            </a:r>
            <a:r>
              <a:rPr sz="1400" b="1" i="1" spc="-5" dirty="0">
                <a:latin typeface="Bookman Old Style" pitchFamily="18" charset="0"/>
                <a:cs typeface="Arial"/>
              </a:rPr>
              <a:t>знания, </a:t>
            </a:r>
            <a:r>
              <a:rPr sz="1400" b="1" i="1" spc="-375" dirty="0">
                <a:latin typeface="Bookman Old Style" pitchFamily="18" charset="0"/>
                <a:cs typeface="Arial"/>
              </a:rPr>
              <a:t> </a:t>
            </a:r>
            <a:r>
              <a:rPr sz="1400" b="1" i="1" spc="-10" dirty="0">
                <a:latin typeface="Bookman Old Style" pitchFamily="18" charset="0"/>
                <a:cs typeface="Arial"/>
              </a:rPr>
              <a:t>технологии, </a:t>
            </a:r>
            <a:r>
              <a:rPr sz="1400" b="1" i="1" spc="-5" dirty="0">
                <a:latin typeface="Bookman Old Style" pitchFamily="18" charset="0"/>
                <a:cs typeface="Arial"/>
              </a:rPr>
              <a:t>компетенции. </a:t>
            </a:r>
            <a:r>
              <a:rPr sz="1400" b="1" i="1" spc="-10" dirty="0">
                <a:latin typeface="Bookman Old Style" pitchFamily="18" charset="0"/>
                <a:cs typeface="Arial"/>
              </a:rPr>
              <a:t>Это </a:t>
            </a:r>
            <a:r>
              <a:rPr sz="1400" b="1" i="1" spc="-15" dirty="0">
                <a:latin typeface="Bookman Old Style" pitchFamily="18" charset="0"/>
                <a:cs typeface="Arial"/>
              </a:rPr>
              <a:t>ключ </a:t>
            </a:r>
            <a:r>
              <a:rPr sz="1400" b="1" i="1" dirty="0">
                <a:latin typeface="Bookman Old Style" pitchFamily="18" charset="0"/>
                <a:cs typeface="Arial"/>
              </a:rPr>
              <a:t>к </a:t>
            </a:r>
            <a:r>
              <a:rPr sz="1400" b="1" i="1" spc="-10" dirty="0">
                <a:latin typeface="Bookman Old Style" pitchFamily="18" charset="0"/>
                <a:cs typeface="Arial"/>
              </a:rPr>
              <a:t>настоящему </a:t>
            </a:r>
            <a:r>
              <a:rPr sz="1400" b="1" i="1" spc="-15" dirty="0">
                <a:latin typeface="Bookman Old Style" pitchFamily="18" charset="0"/>
                <a:cs typeface="Arial"/>
              </a:rPr>
              <a:t>прорыву, </a:t>
            </a:r>
            <a:r>
              <a:rPr sz="1400" b="1" i="1" dirty="0">
                <a:latin typeface="Bookman Old Style" pitchFamily="18" charset="0"/>
                <a:cs typeface="Arial"/>
              </a:rPr>
              <a:t>к </a:t>
            </a:r>
            <a:r>
              <a:rPr sz="1400" b="1" i="1" spc="5" dirty="0">
                <a:latin typeface="Bookman Old Style" pitchFamily="18" charset="0"/>
                <a:cs typeface="Arial"/>
              </a:rPr>
              <a:t> </a:t>
            </a:r>
            <a:r>
              <a:rPr sz="1400" b="1" i="1" spc="-5" dirty="0">
                <a:latin typeface="Bookman Old Style" pitchFamily="18" charset="0"/>
                <a:cs typeface="Arial"/>
              </a:rPr>
              <a:t>повышению</a:t>
            </a:r>
            <a:r>
              <a:rPr sz="1400" b="1" i="1" spc="-30" dirty="0">
                <a:latin typeface="Bookman Old Style" pitchFamily="18" charset="0"/>
                <a:cs typeface="Arial"/>
              </a:rPr>
              <a:t> </a:t>
            </a:r>
            <a:r>
              <a:rPr sz="1400" b="1" i="1" spc="-10" dirty="0">
                <a:latin typeface="Bookman Old Style" pitchFamily="18" charset="0"/>
                <a:cs typeface="Arial"/>
              </a:rPr>
              <a:t>качества </a:t>
            </a:r>
            <a:r>
              <a:rPr sz="1400" b="1" i="1" dirty="0">
                <a:latin typeface="Bookman Old Style" pitchFamily="18" charset="0"/>
                <a:cs typeface="Arial"/>
              </a:rPr>
              <a:t>жизни.»</a:t>
            </a:r>
            <a:endParaRPr sz="1400">
              <a:latin typeface="Bookman Old Style" pitchFamily="18" charset="0"/>
              <a:cs typeface="Arial"/>
            </a:endParaRPr>
          </a:p>
          <a:p>
            <a:pPr marL="6289040" marR="34290" indent="-317500" algn="r">
              <a:lnSpc>
                <a:spcPct val="100000"/>
              </a:lnSpc>
            </a:pPr>
            <a:endParaRPr lang="ru-RU" sz="1900" b="1" i="1" spc="-5" dirty="0" smtClean="0">
              <a:latin typeface="Arial"/>
              <a:cs typeface="Arial"/>
            </a:endParaRPr>
          </a:p>
          <a:p>
            <a:pPr marL="6289040" marR="34290" indent="-317500">
              <a:lnSpc>
                <a:spcPct val="100000"/>
              </a:lnSpc>
            </a:pPr>
            <a:r>
              <a:rPr sz="1200" b="1" i="1" spc="-5" smtClean="0">
                <a:latin typeface="Bookman Old Style" pitchFamily="18" charset="0"/>
                <a:cs typeface="Arial"/>
              </a:rPr>
              <a:t>В.В</a:t>
            </a:r>
            <a:r>
              <a:rPr sz="1200" b="1" i="1" spc="-5" dirty="0">
                <a:latin typeface="Bookman Old Style" pitchFamily="18" charset="0"/>
                <a:cs typeface="Arial"/>
              </a:rPr>
              <a:t>.</a:t>
            </a:r>
            <a:r>
              <a:rPr sz="1200" b="1" i="1" spc="-25" dirty="0">
                <a:latin typeface="Bookman Old Style" pitchFamily="18" charset="0"/>
                <a:cs typeface="Arial"/>
              </a:rPr>
              <a:t> </a:t>
            </a:r>
            <a:r>
              <a:rPr sz="1200" b="1" i="1" dirty="0">
                <a:latin typeface="Bookman Old Style" pitchFamily="18" charset="0"/>
                <a:cs typeface="Arial"/>
              </a:rPr>
              <a:t>Путин,</a:t>
            </a:r>
            <a:r>
              <a:rPr sz="1200" b="1" i="1" spc="-55" dirty="0">
                <a:latin typeface="Bookman Old Style" pitchFamily="18" charset="0"/>
                <a:cs typeface="Arial"/>
              </a:rPr>
              <a:t> </a:t>
            </a:r>
            <a:r>
              <a:rPr sz="1200" b="1" i="1" spc="-5">
                <a:latin typeface="Bookman Old Style" pitchFamily="18" charset="0"/>
                <a:cs typeface="Arial"/>
              </a:rPr>
              <a:t>из</a:t>
            </a:r>
            <a:r>
              <a:rPr sz="1200" b="1" i="1" spc="-15">
                <a:latin typeface="Bookman Old Style" pitchFamily="18" charset="0"/>
                <a:cs typeface="Arial"/>
              </a:rPr>
              <a:t> </a:t>
            </a:r>
            <a:r>
              <a:rPr sz="1200" b="1" i="1" spc="-5" smtClean="0">
                <a:latin typeface="Bookman Old Style" pitchFamily="18" charset="0"/>
                <a:cs typeface="Arial"/>
              </a:rPr>
              <a:t>Послания</a:t>
            </a:r>
            <a:endParaRPr lang="ru-RU" sz="1200" b="1" i="1" spc="-30" dirty="0" smtClean="0">
              <a:latin typeface="Bookman Old Style" pitchFamily="18" charset="0"/>
              <a:cs typeface="Arial"/>
            </a:endParaRPr>
          </a:p>
          <a:p>
            <a:pPr marL="6289040" marR="34290" indent="-317500">
              <a:lnSpc>
                <a:spcPct val="100000"/>
              </a:lnSpc>
            </a:pPr>
            <a:r>
              <a:rPr sz="1200" b="1" i="1" smtClean="0">
                <a:latin typeface="Bookman Old Style" pitchFamily="18" charset="0"/>
                <a:cs typeface="Arial"/>
              </a:rPr>
              <a:t>Президента </a:t>
            </a:r>
            <a:r>
              <a:rPr sz="1200" b="1" i="1" spc="-290" smtClean="0">
                <a:latin typeface="Bookman Old Style" pitchFamily="18" charset="0"/>
                <a:cs typeface="Arial"/>
              </a:rPr>
              <a:t> </a:t>
            </a:r>
            <a:r>
              <a:rPr sz="1200" b="1" i="1" dirty="0">
                <a:latin typeface="Bookman Old Style" pitchFamily="18" charset="0"/>
                <a:cs typeface="Arial"/>
              </a:rPr>
              <a:t>Федеральному</a:t>
            </a:r>
            <a:r>
              <a:rPr sz="1200" b="1" i="1" spc="-55" dirty="0">
                <a:latin typeface="Bookman Old Style" pitchFamily="18" charset="0"/>
                <a:cs typeface="Arial"/>
              </a:rPr>
              <a:t> </a:t>
            </a:r>
            <a:r>
              <a:rPr sz="1200" b="1" i="1" dirty="0">
                <a:latin typeface="Bookman Old Style" pitchFamily="18" charset="0"/>
                <a:cs typeface="Arial"/>
              </a:rPr>
              <a:t>собранию.</a:t>
            </a:r>
            <a:r>
              <a:rPr sz="1200" b="1" i="1" spc="-45" dirty="0">
                <a:latin typeface="Bookman Old Style" pitchFamily="18" charset="0"/>
                <a:cs typeface="Arial"/>
              </a:rPr>
              <a:t> </a:t>
            </a:r>
            <a:r>
              <a:rPr sz="1200" b="1" i="1" spc="-5" dirty="0">
                <a:latin typeface="Bookman Old Style" pitchFamily="18" charset="0"/>
                <a:cs typeface="Arial"/>
              </a:rPr>
              <a:t>2018</a:t>
            </a:r>
            <a:r>
              <a:rPr sz="1200" b="1" i="1" spc="-20" dirty="0">
                <a:latin typeface="Bookman Old Style" pitchFamily="18" charset="0"/>
                <a:cs typeface="Arial"/>
              </a:rPr>
              <a:t> </a:t>
            </a:r>
            <a:r>
              <a:rPr sz="1200" b="1" i="1" spc="-5" dirty="0">
                <a:latin typeface="Bookman Old Style" pitchFamily="18" charset="0"/>
                <a:cs typeface="Arial"/>
              </a:rPr>
              <a:t>г.</a:t>
            </a:r>
            <a:endParaRPr sz="1200" b="1">
              <a:latin typeface="Bookman Old Style" pitchFamily="18" charset="0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algn="ctr">
              <a:lnSpc>
                <a:spcPts val="1939"/>
              </a:lnSpc>
              <a:spcBef>
                <a:spcPts val="695"/>
              </a:spcBef>
            </a:pP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Определены</a:t>
            </a:r>
            <a:r>
              <a:rPr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приоритеты</a:t>
            </a:r>
            <a:r>
              <a:rPr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научно</a:t>
            </a:r>
            <a:r>
              <a:rPr spc="-20" dirty="0">
                <a:solidFill>
                  <a:srgbClr val="002060"/>
                </a:solidFill>
                <a:latin typeface="Bookman Old Style" pitchFamily="18" charset="0"/>
                <a:cs typeface="Arial MT"/>
              </a:rPr>
              <a:t>-</a:t>
            </a:r>
            <a:r>
              <a:rPr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технологического</a:t>
            </a:r>
            <a:r>
              <a:rPr spc="7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развития</a:t>
            </a:r>
            <a:r>
              <a:rPr spc="3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9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РФ</a:t>
            </a:r>
            <a:endParaRPr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algn="ctr">
              <a:lnSpc>
                <a:spcPts val="1835"/>
              </a:lnSpc>
            </a:pPr>
            <a:r>
              <a:rPr spc="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для</a:t>
            </a:r>
            <a:r>
              <a:rPr spc="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инновационного</a:t>
            </a:r>
            <a:r>
              <a:rPr spc="6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развития</a:t>
            </a:r>
            <a:r>
              <a:rPr spc="3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внутреннего</a:t>
            </a:r>
            <a:r>
              <a:rPr spc="6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рынка</a:t>
            </a:r>
            <a:r>
              <a:rPr spc="4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продуктов</a:t>
            </a:r>
            <a:r>
              <a:rPr spc="4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</a:t>
            </a:r>
            <a:r>
              <a:rPr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5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услуг,</a:t>
            </a:r>
            <a:r>
              <a:rPr spc="6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устойчивого</a:t>
            </a:r>
            <a:endParaRPr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algn="ctr">
              <a:lnSpc>
                <a:spcPts val="1939"/>
              </a:lnSpc>
            </a:pP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положения</a:t>
            </a:r>
            <a:r>
              <a:rPr spc="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России</a:t>
            </a:r>
            <a:r>
              <a:rPr spc="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на</a:t>
            </a:r>
            <a:r>
              <a:rPr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внешнем</a:t>
            </a:r>
            <a:r>
              <a:rPr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рынке</a:t>
            </a:r>
            <a:endParaRPr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L="12700" marR="222885" indent="1905" algn="ctr">
              <a:lnSpc>
                <a:spcPct val="100000"/>
              </a:lnSpc>
              <a:spcBef>
                <a:spcPts val="1405"/>
              </a:spcBef>
            </a:pPr>
            <a:r>
              <a:rPr b="1" spc="-5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Для</a:t>
            </a:r>
            <a:r>
              <a:rPr b="1" spc="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достижения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4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результатов</a:t>
            </a:r>
            <a:r>
              <a:rPr b="1" spc="5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по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приоритетам</a:t>
            </a:r>
            <a:r>
              <a:rPr b="1" spc="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научно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Arial MT"/>
              </a:rPr>
              <a:t>-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технологического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развития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Российской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Федерации</a:t>
            </a:r>
            <a:r>
              <a:rPr b="1" spc="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формируются</a:t>
            </a:r>
            <a:r>
              <a:rPr b="1" spc="5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</a:t>
            </a:r>
            <a:r>
              <a:rPr b="1"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утверждаются</a:t>
            </a:r>
            <a:r>
              <a:rPr b="1" spc="5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комплексные </a:t>
            </a:r>
            <a:r>
              <a:rPr b="1" spc="-459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научно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Arial MT"/>
              </a:rPr>
              <a:t>-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технические</a:t>
            </a:r>
            <a:r>
              <a:rPr b="1" spc="6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программы</a:t>
            </a:r>
            <a:r>
              <a:rPr b="1" spc="4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</a:t>
            </a:r>
            <a:r>
              <a:rPr b="1" spc="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проекты,</a:t>
            </a:r>
            <a:endParaRPr b="1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R="210820" algn="ctr">
              <a:lnSpc>
                <a:spcPct val="100000"/>
              </a:lnSpc>
              <a:spcBef>
                <a:spcPts val="5"/>
              </a:spcBef>
            </a:pP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включающие </a:t>
            </a:r>
            <a:r>
              <a:rPr b="1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</a:t>
            </a:r>
            <a:r>
              <a:rPr b="1" spc="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себя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все</a:t>
            </a:r>
            <a:r>
              <a:rPr b="1"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этапы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инновационного</a:t>
            </a:r>
            <a:r>
              <a:rPr b="1" spc="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цикла:</a:t>
            </a:r>
            <a:endParaRPr b="1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R="212090" algn="ctr">
              <a:lnSpc>
                <a:spcPct val="100000"/>
              </a:lnSpc>
            </a:pP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от</a:t>
            </a:r>
            <a:r>
              <a:rPr b="1" spc="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получения</a:t>
            </a:r>
            <a:r>
              <a:rPr b="1" spc="4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новых</a:t>
            </a:r>
            <a:r>
              <a:rPr b="1" spc="3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фундаментальных</a:t>
            </a:r>
            <a:r>
              <a:rPr b="1" spc="7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знаний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до </a:t>
            </a: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их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практического</a:t>
            </a:r>
            <a:endParaRPr b="1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R="209550" algn="ctr">
              <a:lnSpc>
                <a:spcPct val="100000"/>
              </a:lnSpc>
            </a:pP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использования,</a:t>
            </a:r>
            <a:r>
              <a:rPr b="1" spc="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создания</a:t>
            </a:r>
            <a:r>
              <a:rPr b="1" spc="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технологий,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продуктов</a:t>
            </a:r>
            <a:r>
              <a:rPr b="1" spc="6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услуг</a:t>
            </a:r>
            <a:endParaRPr b="1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  <a:p>
            <a:pPr marR="209550" algn="ctr">
              <a:lnSpc>
                <a:spcPct val="100000"/>
              </a:lnSpc>
            </a:pP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</a:t>
            </a:r>
            <a:r>
              <a:rPr b="1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их</a:t>
            </a:r>
            <a:r>
              <a:rPr b="1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5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выхода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1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на</a:t>
            </a:r>
            <a:r>
              <a:rPr b="1" spc="2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 </a:t>
            </a:r>
            <a:r>
              <a:rPr b="1" spc="-30" dirty="0">
                <a:solidFill>
                  <a:srgbClr val="002060"/>
                </a:solidFill>
                <a:latin typeface="Bookman Old Style" pitchFamily="18" charset="0"/>
                <a:cs typeface="Microsoft Sans Serif"/>
              </a:rPr>
              <a:t>рынок</a:t>
            </a:r>
            <a:endParaRPr b="1">
              <a:solidFill>
                <a:srgbClr val="002060"/>
              </a:solidFill>
              <a:latin typeface="Bookman Old Style" pitchFamily="18" charset="0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Одной из важнейших задач научно-технологического развития Российской Федерации является наращивание интеллектуального потенциала страны путём создания возможностей для построения успешной карьеры выпускников вузов в области науки, технологий и инноваций.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0242" name="Picture 2" descr="https://www.centrnadonskoy.ru/media/0300%20%D0%A1%D0%BE%D0%B2%D1%80%D0%B5%D0%BC%D0%B5%D0%BD%D0%BD%D0%B0%D1%8F%20%D0%BC%D0%B0%D1%82%D0%B5%D0%BC%D0%B0%D1%82%D0%B8%D0%BA%D0%B0/0300-sovremennaya-matematik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9" t="7749" r="5905" b="7012"/>
          <a:stretch>
            <a:fillRect/>
          </a:stretch>
        </p:blipFill>
        <p:spPr bwMode="auto">
          <a:xfrm>
            <a:off x="5652120" y="3689648"/>
            <a:ext cx="324036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57158" y="142852"/>
            <a:ext cx="86439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Именно по этой причине,  сегодня так важно внедрять раннюю </a:t>
            </a:r>
            <a:r>
              <a:rPr kumimoji="0" lang="ru-RU" sz="20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профилизацию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обучающихся,   направленную на выявление, развитие и пропаганду технико-технологических знаний и подготовку молодежи к получению инженерных профессий.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1203" name="Picture 3" descr="Конкурсный отбор «Инженерный класс в приморской школе» - ПК ИРО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2071670" y="2143116"/>
            <a:ext cx="507209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 целях ранней </a:t>
            </a:r>
            <a:r>
              <a:rPr kumimoji="0" lang="ru-RU" sz="20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профилизации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администрацией  МБОУ СОМШ №44 </a:t>
            </a:r>
            <a:r>
              <a:rPr kumimoji="0" lang="ru-RU" sz="20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им.В.Кудзоева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было принято решение внедрить с 2022-2023 учебного года 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7 класса </a:t>
            </a:r>
            <a:r>
              <a:rPr kumimoji="0" lang="ru-RU" sz="20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предпрофильный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инженерно-технический класс. 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2227" name="Picture 3" descr="МБОУ СОШ №12 - inz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1752" y="1714488"/>
            <a:ext cx="698209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14282" y="214290"/>
            <a:ext cx="87154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Рациональное сочетание углубленного изучения предметов из естественнонаучной области, математики и информатики, технологии, комплексной системы дополнительного образования позволят заложить фундаментальные знания школьникам, помогут профессиональному становлению и успешной социализации выпускников.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3251" name="Picture 3" descr="Презентация PowerPo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14620"/>
            <a:ext cx="3314709" cy="3688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85720" y="2643182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Учебный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план</a:t>
            </a:r>
            <a:endParaRPr kumimoji="0" lang="ru-RU" sz="8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5299" name="AutoShape 3" descr="Версия для слабовидящих &lt;&gt; Сайт Главная RSS Муниципальное автономное  общеобразовательное учреждение &quot;Средняя общеобразовательная школа №1 с  углубленным изучением отдельных предметов&quot; города Губкина Белгородской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776901" y="0"/>
            <a:ext cx="3367099" cy="275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917469"/>
        </p:xfrm>
        <a:graphic>
          <a:graphicData uri="http://schemas.openxmlformats.org/drawingml/2006/table">
            <a:tbl>
              <a:tblPr/>
              <a:tblGrid>
                <a:gridCol w="2137013"/>
                <a:gridCol w="3077929"/>
                <a:gridCol w="1000132"/>
                <a:gridCol w="1214446"/>
                <a:gridCol w="891575"/>
                <a:gridCol w="822905"/>
              </a:tblGrid>
              <a:tr h="3772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области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в неделю (год)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VIII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Филология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4(140)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 (350)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Родной язык и литература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и информатика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4(140)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4(140)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03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Общественно-научные предметы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 России.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Всеобщая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Естественнонаучные предметы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Искусство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Изобразительное искусство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2(70)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1(35)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3(105)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10" marR="49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Департамент образования и науки Костромской области - Kva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428868"/>
            <a:ext cx="7143800" cy="40199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000240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ФЕДЕРАЛЬНАЯ СЕТЬ ДЕТСКИХ ТЕХНОПАРКОВ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6324" name="AutoShape 4" descr="Министерство образования и науки Северной Осетии получит 281 миллион рублей  на реализацию мероприятий в рамках приоритетного национального проекта « Образование» | Министерство образования и науки Республики Северная  Осетия-Ал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6" name="AutoShape 6" descr="Национальный проект «Образование» - Комитет образования и нау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6328" name="Picture 8" descr="Персональный сайт - Приоритетный национальный проект &quot;Образование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0"/>
            <a:ext cx="25146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552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Концепция предпрофильного  инженерно - технического обучения</vt:lpstr>
      <vt:lpstr>Стратегия научно-технологического развития   Российской Федерации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IKT</dc:creator>
  <cp:lastModifiedBy>КЕГЭ</cp:lastModifiedBy>
  <cp:revision>131</cp:revision>
  <dcterms:created xsi:type="dcterms:W3CDTF">2016-11-11T08:06:38Z</dcterms:created>
  <dcterms:modified xsi:type="dcterms:W3CDTF">2022-06-14T16:50:25Z</dcterms:modified>
</cp:coreProperties>
</file>