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4" r:id="rId3"/>
  </p:sldMasterIdLst>
  <p:notesMasterIdLst>
    <p:notesMasterId r:id="rId52"/>
  </p:notesMasterIdLst>
  <p:sldIdLst>
    <p:sldId id="262" r:id="rId4"/>
    <p:sldId id="260" r:id="rId5"/>
    <p:sldId id="468" r:id="rId6"/>
    <p:sldId id="276" r:id="rId7"/>
    <p:sldId id="277" r:id="rId8"/>
    <p:sldId id="282" r:id="rId9"/>
    <p:sldId id="283" r:id="rId10"/>
    <p:sldId id="284" r:id="rId11"/>
    <p:sldId id="285" r:id="rId12"/>
    <p:sldId id="287" r:id="rId13"/>
    <p:sldId id="469" r:id="rId14"/>
    <p:sldId id="286" r:id="rId15"/>
    <p:sldId id="288" r:id="rId16"/>
    <p:sldId id="289" r:id="rId17"/>
    <p:sldId id="470" r:id="rId18"/>
    <p:sldId id="471" r:id="rId19"/>
    <p:sldId id="495" r:id="rId20"/>
    <p:sldId id="496" r:id="rId21"/>
    <p:sldId id="497" r:id="rId22"/>
    <p:sldId id="498" r:id="rId23"/>
    <p:sldId id="499" r:id="rId24"/>
    <p:sldId id="500" r:id="rId25"/>
    <p:sldId id="501" r:id="rId26"/>
    <p:sldId id="502" r:id="rId27"/>
    <p:sldId id="503" r:id="rId28"/>
    <p:sldId id="504" r:id="rId29"/>
    <p:sldId id="472" r:id="rId30"/>
    <p:sldId id="474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76" r:id="rId41"/>
    <p:sldId id="336" r:id="rId42"/>
    <p:sldId id="477" r:id="rId43"/>
    <p:sldId id="478" r:id="rId44"/>
    <p:sldId id="482" r:id="rId45"/>
    <p:sldId id="479" r:id="rId46"/>
    <p:sldId id="485" r:id="rId47"/>
    <p:sldId id="481" r:id="rId48"/>
    <p:sldId id="484" r:id="rId49"/>
    <p:sldId id="480" r:id="rId50"/>
    <p:sldId id="483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018C97-48D7-4017-8C66-4A7AA6483660}" v="13" dt="2021-11-09T17:00:54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0" autoAdjust="0"/>
    <p:restoredTop sz="94684"/>
  </p:normalViewPr>
  <p:slideViewPr>
    <p:cSldViewPr snapToGrid="0">
      <p:cViewPr>
        <p:scale>
          <a:sx n="118" d="100"/>
          <a:sy n="118" d="100"/>
        </p:scale>
        <p:origin x="-34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06T02:59:21.456" idx="1">
    <p:pos x="10" y="1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3D239-1C7E-42E6-A9D9-D767EC4C395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C3525-B6E7-4182-854C-0585116815A2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E4C8E7AD-2685-4EA6-B50D-23612C5EAD02}" type="parTrans" cxnId="{A97D6769-526B-460D-AF50-A273C52473F9}">
      <dgm:prSet/>
      <dgm:spPr/>
      <dgm:t>
        <a:bodyPr/>
        <a:lstStyle/>
        <a:p>
          <a:endParaRPr lang="ru-RU"/>
        </a:p>
      </dgm:t>
    </dgm:pt>
    <dgm:pt modelId="{36A1F9BB-1AAA-4F0E-A2E0-B22DC595B8B8}" type="sibTrans" cxnId="{A97D6769-526B-460D-AF50-A273C52473F9}">
      <dgm:prSet/>
      <dgm:spPr/>
      <dgm:t>
        <a:bodyPr/>
        <a:lstStyle/>
        <a:p>
          <a:endParaRPr lang="ru-RU"/>
        </a:p>
      </dgm:t>
    </dgm:pt>
    <dgm:pt modelId="{C08F849A-1F34-4F17-B615-774CC1AFC42E}">
      <dgm:prSet phldrT="[Текст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ru-RU" dirty="0"/>
            <a:t>  </a:t>
          </a:r>
          <a:r>
            <a:rPr lang="ru-RU" b="1" dirty="0"/>
            <a:t>Оборудование, средства обучения и воспитания для начального знакомства обучающихся с проектированием и конструированием роботов, обучения основам конструирования и программирования, принципов функционирования и основы разработки информационных систем и аппаратно-программных комплексов и т. д.</a:t>
          </a:r>
        </a:p>
      </dgm:t>
    </dgm:pt>
    <dgm:pt modelId="{F42DF404-ADF4-4E1E-98FB-D6E8347417EB}" type="parTrans" cxnId="{0A6B25AF-C093-479F-BFF1-ABF6ABCA0CAC}">
      <dgm:prSet/>
      <dgm:spPr/>
      <dgm:t>
        <a:bodyPr/>
        <a:lstStyle/>
        <a:p>
          <a:endParaRPr lang="ru-RU"/>
        </a:p>
      </dgm:t>
    </dgm:pt>
    <dgm:pt modelId="{08B3D13E-5AA3-4C8D-BF2C-46A535F83027}" type="sibTrans" cxnId="{0A6B25AF-C093-479F-BFF1-ABF6ABCA0CAC}">
      <dgm:prSet/>
      <dgm:spPr/>
      <dgm:t>
        <a:bodyPr/>
        <a:lstStyle/>
        <a:p>
          <a:endParaRPr lang="ru-RU"/>
        </a:p>
      </dgm:t>
    </dgm:pt>
    <dgm:pt modelId="{8B56C70A-2E7B-4ACD-915F-55A1C0A245C5}">
      <dgm:prSet/>
      <dgm:spPr/>
      <dgm:t>
        <a:bodyPr/>
        <a:lstStyle/>
        <a:p>
          <a:pPr>
            <a:buNone/>
          </a:pPr>
          <a:r>
            <a:rPr lang="ru-RU" dirty="0"/>
            <a:t>  </a:t>
          </a:r>
          <a:r>
            <a:rPr lang="ru-RU" b="1" dirty="0"/>
            <a:t>Компьютерное, презентационное и иное оборудование, в том числе для реализации программ дополнительного образования естественно- научной и технической направленностей.</a:t>
          </a:r>
        </a:p>
      </dgm:t>
    </dgm:pt>
    <dgm:pt modelId="{8E4BF8CF-E0BD-4CE5-933B-7CC042EDD797}" type="parTrans" cxnId="{7EBA1AFD-BAE7-4874-A53A-A8092B559865}">
      <dgm:prSet/>
      <dgm:spPr/>
      <dgm:t>
        <a:bodyPr/>
        <a:lstStyle/>
        <a:p>
          <a:endParaRPr lang="ru-RU"/>
        </a:p>
      </dgm:t>
    </dgm:pt>
    <dgm:pt modelId="{D7A1CB98-D02E-41B1-8005-4C0FC050481B}" type="sibTrans" cxnId="{7EBA1AFD-BAE7-4874-A53A-A8092B559865}">
      <dgm:prSet/>
      <dgm:spPr/>
      <dgm:t>
        <a:bodyPr/>
        <a:lstStyle/>
        <a:p>
          <a:endParaRPr lang="ru-RU"/>
        </a:p>
      </dgm:t>
    </dgm:pt>
    <dgm:pt modelId="{14DC0472-BA85-4F45-8377-128ACE9D04FC}">
      <dgm:prSet phldrT="[Текст]"/>
      <dgm:spPr/>
      <dgm:t>
        <a:bodyPr/>
        <a:lstStyle/>
        <a:p>
          <a:pPr>
            <a:buFont typeface="Symbol" panose="05050102010706020507" pitchFamily="18" charset="2"/>
            <a:buChar char=""/>
          </a:pPr>
          <a:endParaRPr lang="ru-RU" dirty="0"/>
        </a:p>
      </dgm:t>
    </dgm:pt>
    <dgm:pt modelId="{0AB24AE4-5268-4E1D-B6F1-D066C143F8D8}" type="parTrans" cxnId="{ABCADD46-D9B7-429D-B253-CFC1D53D2E38}">
      <dgm:prSet/>
      <dgm:spPr/>
      <dgm:t>
        <a:bodyPr/>
        <a:lstStyle/>
        <a:p>
          <a:endParaRPr lang="ru-RU"/>
        </a:p>
      </dgm:t>
    </dgm:pt>
    <dgm:pt modelId="{70CA2468-2B99-44C4-BB06-A9A80F5E708F}" type="sibTrans" cxnId="{ABCADD46-D9B7-429D-B253-CFC1D53D2E38}">
      <dgm:prSet/>
      <dgm:spPr/>
      <dgm:t>
        <a:bodyPr/>
        <a:lstStyle/>
        <a:p>
          <a:endParaRPr lang="ru-RU"/>
        </a:p>
      </dgm:t>
    </dgm:pt>
    <dgm:pt modelId="{1000F66F-ED71-4F65-BE66-AC5564939ADE}">
      <dgm:prSet/>
      <dgm:spPr/>
      <dgm:t>
        <a:bodyPr/>
        <a:lstStyle/>
        <a:p>
          <a:endParaRPr lang="ru-RU" dirty="0"/>
        </a:p>
      </dgm:t>
    </dgm:pt>
    <dgm:pt modelId="{49CBB90D-E3BC-429D-9B8C-7357F82F4C1F}" type="parTrans" cxnId="{055020DF-1B7A-4105-A4BD-B89F43B6F793}">
      <dgm:prSet/>
      <dgm:spPr/>
      <dgm:t>
        <a:bodyPr/>
        <a:lstStyle/>
        <a:p>
          <a:endParaRPr lang="ru-RU"/>
        </a:p>
      </dgm:t>
    </dgm:pt>
    <dgm:pt modelId="{1A0C483A-44DB-4516-99D7-97691A1B134A}" type="sibTrans" cxnId="{055020DF-1B7A-4105-A4BD-B89F43B6F793}">
      <dgm:prSet/>
      <dgm:spPr/>
      <dgm:t>
        <a:bodyPr/>
        <a:lstStyle/>
        <a:p>
          <a:endParaRPr lang="ru-RU"/>
        </a:p>
      </dgm:t>
    </dgm:pt>
    <dgm:pt modelId="{2B217BBE-3367-4A13-8262-FDA9ECB71E8E}">
      <dgm:prSet phldrT="[Текст]"/>
      <dgm:spPr/>
      <dgm:t>
        <a:bodyPr/>
        <a:lstStyle/>
        <a:p>
          <a:pPr>
            <a:buNone/>
          </a:pPr>
          <a:r>
            <a:rPr lang="ru-RU" dirty="0"/>
            <a:t>  </a:t>
          </a:r>
          <a:r>
            <a:rPr lang="ru-RU" b="1" dirty="0"/>
            <a:t>Оборудование, средства обучения и воспитания для расширения возможностей изучения (в том числе экспериментального) предметов, курсов, дисциплин (модулей) естественно-научной и технологической направленностей при реализации основных общеобразовательных программ и дополнительных общеобразовательных программ;</a:t>
          </a:r>
        </a:p>
      </dgm:t>
    </dgm:pt>
    <dgm:pt modelId="{466831F0-68E0-4D95-AC90-F69975F3CA64}" type="sibTrans" cxnId="{4D8F770F-BB1B-4FAB-A0A4-8482D9FBFCF9}">
      <dgm:prSet/>
      <dgm:spPr/>
      <dgm:t>
        <a:bodyPr/>
        <a:lstStyle/>
        <a:p>
          <a:endParaRPr lang="ru-RU"/>
        </a:p>
      </dgm:t>
    </dgm:pt>
    <dgm:pt modelId="{8FBFB111-EFBA-4F89-871D-2DE2BB8D6E97}" type="parTrans" cxnId="{4D8F770F-BB1B-4FAB-A0A4-8482D9FBFCF9}">
      <dgm:prSet/>
      <dgm:spPr/>
      <dgm:t>
        <a:bodyPr/>
        <a:lstStyle/>
        <a:p>
          <a:endParaRPr lang="ru-RU"/>
        </a:p>
      </dgm:t>
    </dgm:pt>
    <dgm:pt modelId="{8685E4EB-05C3-4D5E-959E-44BF91CEDEA7}" type="pres">
      <dgm:prSet presAssocID="{EEC3D239-1C7E-42E6-A9D9-D767EC4C395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8C85E-7741-4290-A5DD-2E4D55B7958B}" type="pres">
      <dgm:prSet presAssocID="{3F4C3525-B6E7-4182-854C-0585116815A2}" presName="composite" presStyleCnt="0"/>
      <dgm:spPr/>
    </dgm:pt>
    <dgm:pt modelId="{AF9ED4A7-E58E-4C92-9E42-37ADA8C7CD6D}" type="pres">
      <dgm:prSet presAssocID="{3F4C3525-B6E7-4182-854C-0585116815A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BB32A-1672-4430-B5EC-8FF26038CF7B}" type="pres">
      <dgm:prSet presAssocID="{3F4C3525-B6E7-4182-854C-0585116815A2}" presName="descendantText" presStyleLbl="alignAcc1" presStyleIdx="0" presStyleCnt="3" custLinFactNeighborX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CDCDF-104A-4B0A-B4D0-E68417422F96}" type="pres">
      <dgm:prSet presAssocID="{36A1F9BB-1AAA-4F0E-A2E0-B22DC595B8B8}" presName="sp" presStyleCnt="0"/>
      <dgm:spPr/>
    </dgm:pt>
    <dgm:pt modelId="{8B87E1C9-EF1A-470A-B1DC-0875502FC994}" type="pres">
      <dgm:prSet presAssocID="{14DC0472-BA85-4F45-8377-128ACE9D04FC}" presName="composite" presStyleCnt="0"/>
      <dgm:spPr/>
    </dgm:pt>
    <dgm:pt modelId="{4D23AD9C-01E6-46B1-B662-A77FB7A53F5A}" type="pres">
      <dgm:prSet presAssocID="{14DC0472-BA85-4F45-8377-128ACE9D04F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FD202-8381-4C68-8967-F41DA7E4DD6D}" type="pres">
      <dgm:prSet presAssocID="{14DC0472-BA85-4F45-8377-128ACE9D04F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27ED2-049B-4AA5-8F2E-D9A049F01282}" type="pres">
      <dgm:prSet presAssocID="{70CA2468-2B99-44C4-BB06-A9A80F5E708F}" presName="sp" presStyleCnt="0"/>
      <dgm:spPr/>
    </dgm:pt>
    <dgm:pt modelId="{C55E0532-87BD-448F-BE54-1CE243F24195}" type="pres">
      <dgm:prSet presAssocID="{1000F66F-ED71-4F65-BE66-AC5564939ADE}" presName="composite" presStyleCnt="0"/>
      <dgm:spPr/>
    </dgm:pt>
    <dgm:pt modelId="{B5A02101-B2D0-4CB5-B17F-42AE9B2FC119}" type="pres">
      <dgm:prSet presAssocID="{1000F66F-ED71-4F65-BE66-AC5564939AD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61035-0FAE-4AB0-A378-C72672DC4618}" type="pres">
      <dgm:prSet presAssocID="{1000F66F-ED71-4F65-BE66-AC5564939AD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CDBD5-DE53-425C-8604-8E5B44CD33C5}" type="presOf" srcId="{C08F849A-1F34-4F17-B615-774CC1AFC42E}" destId="{84DFD202-8381-4C68-8967-F41DA7E4DD6D}" srcOrd="0" destOrd="0" presId="urn:microsoft.com/office/officeart/2005/8/layout/chevron2"/>
    <dgm:cxn modelId="{055020DF-1B7A-4105-A4BD-B89F43B6F793}" srcId="{EEC3D239-1C7E-42E6-A9D9-D767EC4C3954}" destId="{1000F66F-ED71-4F65-BE66-AC5564939ADE}" srcOrd="2" destOrd="0" parTransId="{49CBB90D-E3BC-429D-9B8C-7357F82F4C1F}" sibTransId="{1A0C483A-44DB-4516-99D7-97691A1B134A}"/>
    <dgm:cxn modelId="{592313EC-1379-4070-AE3A-294D8305EFD9}" type="presOf" srcId="{8B56C70A-2E7B-4ACD-915F-55A1C0A245C5}" destId="{33961035-0FAE-4AB0-A378-C72672DC4618}" srcOrd="0" destOrd="0" presId="urn:microsoft.com/office/officeart/2005/8/layout/chevron2"/>
    <dgm:cxn modelId="{ABCADD46-D9B7-429D-B253-CFC1D53D2E38}" srcId="{EEC3D239-1C7E-42E6-A9D9-D767EC4C3954}" destId="{14DC0472-BA85-4F45-8377-128ACE9D04FC}" srcOrd="1" destOrd="0" parTransId="{0AB24AE4-5268-4E1D-B6F1-D066C143F8D8}" sibTransId="{70CA2468-2B99-44C4-BB06-A9A80F5E708F}"/>
    <dgm:cxn modelId="{2BE25336-8B2C-47F6-BE6C-BEFEC6C2CEEA}" type="presOf" srcId="{EEC3D239-1C7E-42E6-A9D9-D767EC4C3954}" destId="{8685E4EB-05C3-4D5E-959E-44BF91CEDEA7}" srcOrd="0" destOrd="0" presId="urn:microsoft.com/office/officeart/2005/8/layout/chevron2"/>
    <dgm:cxn modelId="{0A6B25AF-C093-479F-BFF1-ABF6ABCA0CAC}" srcId="{14DC0472-BA85-4F45-8377-128ACE9D04FC}" destId="{C08F849A-1F34-4F17-B615-774CC1AFC42E}" srcOrd="0" destOrd="0" parTransId="{F42DF404-ADF4-4E1E-98FB-D6E8347417EB}" sibTransId="{08B3D13E-5AA3-4C8D-BF2C-46A535F83027}"/>
    <dgm:cxn modelId="{7EBA1AFD-BAE7-4874-A53A-A8092B559865}" srcId="{1000F66F-ED71-4F65-BE66-AC5564939ADE}" destId="{8B56C70A-2E7B-4ACD-915F-55A1C0A245C5}" srcOrd="0" destOrd="0" parTransId="{8E4BF8CF-E0BD-4CE5-933B-7CC042EDD797}" sibTransId="{D7A1CB98-D02E-41B1-8005-4C0FC050481B}"/>
    <dgm:cxn modelId="{D573E8B8-5AAE-4EC1-ADD6-2ADE66078226}" type="presOf" srcId="{3F4C3525-B6E7-4182-854C-0585116815A2}" destId="{AF9ED4A7-E58E-4C92-9E42-37ADA8C7CD6D}" srcOrd="0" destOrd="0" presId="urn:microsoft.com/office/officeart/2005/8/layout/chevron2"/>
    <dgm:cxn modelId="{D450DBCD-4561-456D-8A8A-3C77755D432E}" type="presOf" srcId="{2B217BBE-3367-4A13-8262-FDA9ECB71E8E}" destId="{F55BB32A-1672-4430-B5EC-8FF26038CF7B}" srcOrd="0" destOrd="0" presId="urn:microsoft.com/office/officeart/2005/8/layout/chevron2"/>
    <dgm:cxn modelId="{C80C1172-8BD4-4FD0-9140-5E5A92D41F10}" type="presOf" srcId="{1000F66F-ED71-4F65-BE66-AC5564939ADE}" destId="{B5A02101-B2D0-4CB5-B17F-42AE9B2FC119}" srcOrd="0" destOrd="0" presId="urn:microsoft.com/office/officeart/2005/8/layout/chevron2"/>
    <dgm:cxn modelId="{4D8F770F-BB1B-4FAB-A0A4-8482D9FBFCF9}" srcId="{3F4C3525-B6E7-4182-854C-0585116815A2}" destId="{2B217BBE-3367-4A13-8262-FDA9ECB71E8E}" srcOrd="0" destOrd="0" parTransId="{8FBFB111-EFBA-4F89-871D-2DE2BB8D6E97}" sibTransId="{466831F0-68E0-4D95-AC90-F69975F3CA64}"/>
    <dgm:cxn modelId="{A97D6769-526B-460D-AF50-A273C52473F9}" srcId="{EEC3D239-1C7E-42E6-A9D9-D767EC4C3954}" destId="{3F4C3525-B6E7-4182-854C-0585116815A2}" srcOrd="0" destOrd="0" parTransId="{E4C8E7AD-2685-4EA6-B50D-23612C5EAD02}" sibTransId="{36A1F9BB-1AAA-4F0E-A2E0-B22DC595B8B8}"/>
    <dgm:cxn modelId="{383681E7-2F52-4867-B2A6-B84953637718}" type="presOf" srcId="{14DC0472-BA85-4F45-8377-128ACE9D04FC}" destId="{4D23AD9C-01E6-46B1-B662-A77FB7A53F5A}" srcOrd="0" destOrd="0" presId="urn:microsoft.com/office/officeart/2005/8/layout/chevron2"/>
    <dgm:cxn modelId="{1F40EDC5-0FBB-41CB-ACF7-43C4737C8FD5}" type="presParOf" srcId="{8685E4EB-05C3-4D5E-959E-44BF91CEDEA7}" destId="{6E98C85E-7741-4290-A5DD-2E4D55B7958B}" srcOrd="0" destOrd="0" presId="urn:microsoft.com/office/officeart/2005/8/layout/chevron2"/>
    <dgm:cxn modelId="{71866691-28BF-4487-890F-6083D091861F}" type="presParOf" srcId="{6E98C85E-7741-4290-A5DD-2E4D55B7958B}" destId="{AF9ED4A7-E58E-4C92-9E42-37ADA8C7CD6D}" srcOrd="0" destOrd="0" presId="urn:microsoft.com/office/officeart/2005/8/layout/chevron2"/>
    <dgm:cxn modelId="{3E4205D2-0C05-42FD-B661-7ADCBB8902D7}" type="presParOf" srcId="{6E98C85E-7741-4290-A5DD-2E4D55B7958B}" destId="{F55BB32A-1672-4430-B5EC-8FF26038CF7B}" srcOrd="1" destOrd="0" presId="urn:microsoft.com/office/officeart/2005/8/layout/chevron2"/>
    <dgm:cxn modelId="{DAE76983-985D-4428-AAAB-1CD8FC636E50}" type="presParOf" srcId="{8685E4EB-05C3-4D5E-959E-44BF91CEDEA7}" destId="{B94CDCDF-104A-4B0A-B4D0-E68417422F96}" srcOrd="1" destOrd="0" presId="urn:microsoft.com/office/officeart/2005/8/layout/chevron2"/>
    <dgm:cxn modelId="{37E69AF3-FEFB-4420-9A3E-BA0C4917B43C}" type="presParOf" srcId="{8685E4EB-05C3-4D5E-959E-44BF91CEDEA7}" destId="{8B87E1C9-EF1A-470A-B1DC-0875502FC994}" srcOrd="2" destOrd="0" presId="urn:microsoft.com/office/officeart/2005/8/layout/chevron2"/>
    <dgm:cxn modelId="{AA24B804-B4D6-4198-85A1-84F2B6120E1A}" type="presParOf" srcId="{8B87E1C9-EF1A-470A-B1DC-0875502FC994}" destId="{4D23AD9C-01E6-46B1-B662-A77FB7A53F5A}" srcOrd="0" destOrd="0" presId="urn:microsoft.com/office/officeart/2005/8/layout/chevron2"/>
    <dgm:cxn modelId="{5700A148-A0DA-41A9-B0B4-FEB335F9713C}" type="presParOf" srcId="{8B87E1C9-EF1A-470A-B1DC-0875502FC994}" destId="{84DFD202-8381-4C68-8967-F41DA7E4DD6D}" srcOrd="1" destOrd="0" presId="urn:microsoft.com/office/officeart/2005/8/layout/chevron2"/>
    <dgm:cxn modelId="{66B0293A-09ED-416D-B962-E2BF95BDE05C}" type="presParOf" srcId="{8685E4EB-05C3-4D5E-959E-44BF91CEDEA7}" destId="{58F27ED2-049B-4AA5-8F2E-D9A049F01282}" srcOrd="3" destOrd="0" presId="urn:microsoft.com/office/officeart/2005/8/layout/chevron2"/>
    <dgm:cxn modelId="{5EA42325-F6A6-4C30-8616-E91B8DDD7B8E}" type="presParOf" srcId="{8685E4EB-05C3-4D5E-959E-44BF91CEDEA7}" destId="{C55E0532-87BD-448F-BE54-1CE243F24195}" srcOrd="4" destOrd="0" presId="urn:microsoft.com/office/officeart/2005/8/layout/chevron2"/>
    <dgm:cxn modelId="{C4557528-7E60-4298-B8A9-8FEA10EFBE9A}" type="presParOf" srcId="{C55E0532-87BD-448F-BE54-1CE243F24195}" destId="{B5A02101-B2D0-4CB5-B17F-42AE9B2FC119}" srcOrd="0" destOrd="0" presId="urn:microsoft.com/office/officeart/2005/8/layout/chevron2"/>
    <dgm:cxn modelId="{0FB68934-736B-4260-9F0E-05B9A999CC0E}" type="presParOf" srcId="{C55E0532-87BD-448F-BE54-1CE243F24195}" destId="{33961035-0FAE-4AB0-A378-C72672DC461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3D239-1C7E-42E6-A9D9-D767EC4C395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C3525-B6E7-4182-854C-0585116815A2}">
      <dgm:prSet phldrT="[Текст]" phldr="1"/>
      <dgm:spPr/>
      <dgm:t>
        <a:bodyPr/>
        <a:lstStyle/>
        <a:p>
          <a:endParaRPr lang="ru-RU"/>
        </a:p>
      </dgm:t>
    </dgm:pt>
    <dgm:pt modelId="{E4C8E7AD-2685-4EA6-B50D-23612C5EAD02}" type="parTrans" cxnId="{A97D6769-526B-460D-AF50-A273C52473F9}">
      <dgm:prSet/>
      <dgm:spPr/>
      <dgm:t>
        <a:bodyPr/>
        <a:lstStyle/>
        <a:p>
          <a:endParaRPr lang="ru-RU"/>
        </a:p>
      </dgm:t>
    </dgm:pt>
    <dgm:pt modelId="{36A1F9BB-1AAA-4F0E-A2E0-B22DC595B8B8}" type="sibTrans" cxnId="{A97D6769-526B-460D-AF50-A273C52473F9}">
      <dgm:prSet/>
      <dgm:spPr/>
      <dgm:t>
        <a:bodyPr/>
        <a:lstStyle/>
        <a:p>
          <a:endParaRPr lang="ru-RU"/>
        </a:p>
      </dgm:t>
    </dgm:pt>
    <dgm:pt modelId="{2B217BBE-3367-4A13-8262-FDA9ECB71E8E}">
      <dgm:prSet phldrT="[Текст]"/>
      <dgm:spPr/>
      <dgm:t>
        <a:bodyPr/>
        <a:lstStyle/>
        <a:p>
          <a:r>
            <a:rPr lang="ru-RU" dirty="0"/>
            <a:t>Не менее 3 учебных помещений для реализации образовательных программ (</a:t>
          </a:r>
          <a:r>
            <a:rPr lang="ru-RU" dirty="0" err="1"/>
            <a:t>спецкабинеты</a:t>
          </a:r>
          <a:r>
            <a:rPr lang="ru-RU" dirty="0"/>
            <a:t> физики, химии, биологии)</a:t>
          </a:r>
        </a:p>
      </dgm:t>
    </dgm:pt>
    <dgm:pt modelId="{8FBFB111-EFBA-4F89-871D-2DE2BB8D6E97}" type="parTrans" cxnId="{4D8F770F-BB1B-4FAB-A0A4-8482D9FBFCF9}">
      <dgm:prSet/>
      <dgm:spPr/>
      <dgm:t>
        <a:bodyPr/>
        <a:lstStyle/>
        <a:p>
          <a:endParaRPr lang="ru-RU"/>
        </a:p>
      </dgm:t>
    </dgm:pt>
    <dgm:pt modelId="{466831F0-68E0-4D95-AC90-F69975F3CA64}" type="sibTrans" cxnId="{4D8F770F-BB1B-4FAB-A0A4-8482D9FBFCF9}">
      <dgm:prSet/>
      <dgm:spPr/>
      <dgm:t>
        <a:bodyPr/>
        <a:lstStyle/>
        <a:p>
          <a:endParaRPr lang="ru-RU"/>
        </a:p>
      </dgm:t>
    </dgm:pt>
    <dgm:pt modelId="{1572892F-6867-41F3-8581-B26369423D2C}">
      <dgm:prSet phldrT="[Текст]" phldr="1"/>
      <dgm:spPr/>
      <dgm:t>
        <a:bodyPr/>
        <a:lstStyle/>
        <a:p>
          <a:endParaRPr lang="ru-RU"/>
        </a:p>
      </dgm:t>
    </dgm:pt>
    <dgm:pt modelId="{CE2CC251-7B22-4281-8D36-8338DD35C10B}" type="parTrans" cxnId="{0805E37A-9762-4C0B-8D3F-C1F15BB019CD}">
      <dgm:prSet/>
      <dgm:spPr/>
      <dgm:t>
        <a:bodyPr/>
        <a:lstStyle/>
        <a:p>
          <a:endParaRPr lang="ru-RU"/>
        </a:p>
      </dgm:t>
    </dgm:pt>
    <dgm:pt modelId="{5E80909C-B951-4560-9141-020541A8D3E3}" type="sibTrans" cxnId="{0805E37A-9762-4C0B-8D3F-C1F15BB019CD}">
      <dgm:prSet/>
      <dgm:spPr/>
      <dgm:t>
        <a:bodyPr/>
        <a:lstStyle/>
        <a:p>
          <a:endParaRPr lang="ru-RU"/>
        </a:p>
      </dgm:t>
    </dgm:pt>
    <dgm:pt modelId="{05F27069-8122-4107-9649-518134509503}">
      <dgm:prSet phldrT="[Текст]"/>
      <dgm:spPr/>
      <dgm:t>
        <a:bodyPr/>
        <a:lstStyle/>
        <a:p>
          <a:r>
            <a:rPr lang="ru-RU" dirty="0"/>
            <a:t>Функциональные зоны для организации проектной деятельности, дополнительного образования, групповой работы</a:t>
          </a:r>
        </a:p>
      </dgm:t>
    </dgm:pt>
    <dgm:pt modelId="{898A9F06-C61A-4168-9A89-52AD370CABA9}" type="parTrans" cxnId="{41AD2957-37EC-44F9-9434-BC71459AAF6E}">
      <dgm:prSet/>
      <dgm:spPr/>
      <dgm:t>
        <a:bodyPr/>
        <a:lstStyle/>
        <a:p>
          <a:endParaRPr lang="ru-RU"/>
        </a:p>
      </dgm:t>
    </dgm:pt>
    <dgm:pt modelId="{5E326969-A5BC-49D7-96F9-C95B3F4A22D7}" type="sibTrans" cxnId="{41AD2957-37EC-44F9-9434-BC71459AAF6E}">
      <dgm:prSet/>
      <dgm:spPr/>
      <dgm:t>
        <a:bodyPr/>
        <a:lstStyle/>
        <a:p>
          <a:endParaRPr lang="ru-RU"/>
        </a:p>
      </dgm:t>
    </dgm:pt>
    <dgm:pt modelId="{E8CD2257-5483-4864-830B-47407EBB2FAB}">
      <dgm:prSet phldrT="[Текст]" phldr="1"/>
      <dgm:spPr/>
      <dgm:t>
        <a:bodyPr/>
        <a:lstStyle/>
        <a:p>
          <a:endParaRPr lang="ru-RU"/>
        </a:p>
      </dgm:t>
    </dgm:pt>
    <dgm:pt modelId="{8AA68616-E784-4DF6-A055-587689AF42EF}" type="parTrans" cxnId="{71815A75-CB52-401A-A288-F3A45B86302F}">
      <dgm:prSet/>
      <dgm:spPr/>
      <dgm:t>
        <a:bodyPr/>
        <a:lstStyle/>
        <a:p>
          <a:endParaRPr lang="ru-RU"/>
        </a:p>
      </dgm:t>
    </dgm:pt>
    <dgm:pt modelId="{12484EB6-CD62-42F0-9E05-E90E5B45E856}" type="sibTrans" cxnId="{71815A75-CB52-401A-A288-F3A45B86302F}">
      <dgm:prSet/>
      <dgm:spPr/>
      <dgm:t>
        <a:bodyPr/>
        <a:lstStyle/>
        <a:p>
          <a:endParaRPr lang="ru-RU"/>
        </a:p>
      </dgm:t>
    </dgm:pt>
    <dgm:pt modelId="{8EE9365C-8F7A-4B02-A582-A179E152D4D5}">
      <dgm:prSet phldrT="[Текст]"/>
      <dgm:spPr/>
      <dgm:t>
        <a:bodyPr/>
        <a:lstStyle/>
        <a:p>
          <a:r>
            <a:rPr lang="ru-RU" dirty="0"/>
            <a:t>Рекомендуется размещение помещений Школьного </a:t>
          </a:r>
          <a:r>
            <a:rPr lang="ru-RU" dirty="0" err="1"/>
            <a:t>Кванториума</a:t>
          </a:r>
          <a:r>
            <a:rPr lang="ru-RU" dirty="0"/>
            <a:t> в пределах одного этажа одного здания</a:t>
          </a:r>
        </a:p>
      </dgm:t>
    </dgm:pt>
    <dgm:pt modelId="{F23D9644-3D32-4C39-A933-688C4D778B13}" type="parTrans" cxnId="{DF71280F-6091-41FB-968B-8B607AFD30C1}">
      <dgm:prSet/>
      <dgm:spPr/>
      <dgm:t>
        <a:bodyPr/>
        <a:lstStyle/>
        <a:p>
          <a:endParaRPr lang="ru-RU"/>
        </a:p>
      </dgm:t>
    </dgm:pt>
    <dgm:pt modelId="{BD54A3E8-A92C-4660-B586-EC79279E5D34}" type="sibTrans" cxnId="{DF71280F-6091-41FB-968B-8B607AFD30C1}">
      <dgm:prSet/>
      <dgm:spPr/>
      <dgm:t>
        <a:bodyPr/>
        <a:lstStyle/>
        <a:p>
          <a:endParaRPr lang="ru-RU"/>
        </a:p>
      </dgm:t>
    </dgm:pt>
    <dgm:pt modelId="{8685E4EB-05C3-4D5E-959E-44BF91CEDEA7}" type="pres">
      <dgm:prSet presAssocID="{EEC3D239-1C7E-42E6-A9D9-D767EC4C395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8C85E-7741-4290-A5DD-2E4D55B7958B}" type="pres">
      <dgm:prSet presAssocID="{3F4C3525-B6E7-4182-854C-0585116815A2}" presName="composite" presStyleCnt="0"/>
      <dgm:spPr/>
    </dgm:pt>
    <dgm:pt modelId="{AF9ED4A7-E58E-4C92-9E42-37ADA8C7CD6D}" type="pres">
      <dgm:prSet presAssocID="{3F4C3525-B6E7-4182-854C-0585116815A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BB32A-1672-4430-B5EC-8FF26038CF7B}" type="pres">
      <dgm:prSet presAssocID="{3F4C3525-B6E7-4182-854C-0585116815A2}" presName="descendantText" presStyleLbl="alignAcc1" presStyleIdx="0" presStyleCnt="3" custLinFactNeighborX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3951D-8261-43FB-B4B6-1F01A175D31B}" type="pres">
      <dgm:prSet presAssocID="{36A1F9BB-1AAA-4F0E-A2E0-B22DC595B8B8}" presName="sp" presStyleCnt="0"/>
      <dgm:spPr/>
    </dgm:pt>
    <dgm:pt modelId="{2B5520C1-0CB7-4205-84D5-33C6BEF207DE}" type="pres">
      <dgm:prSet presAssocID="{1572892F-6867-41F3-8581-B26369423D2C}" presName="composite" presStyleCnt="0"/>
      <dgm:spPr/>
    </dgm:pt>
    <dgm:pt modelId="{F30E4FD3-8E47-4388-AFD3-29FC0A8466A0}" type="pres">
      <dgm:prSet presAssocID="{1572892F-6867-41F3-8581-B26369423D2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507B1-AF7A-4D7F-A8B2-6B68A33F3744}" type="pres">
      <dgm:prSet presAssocID="{1572892F-6867-41F3-8581-B26369423D2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7A06B-96AC-46DA-BA48-AE5171B79168}" type="pres">
      <dgm:prSet presAssocID="{5E80909C-B951-4560-9141-020541A8D3E3}" presName="sp" presStyleCnt="0"/>
      <dgm:spPr/>
    </dgm:pt>
    <dgm:pt modelId="{B1D72EBE-06FF-4521-97B5-83D3360BD384}" type="pres">
      <dgm:prSet presAssocID="{E8CD2257-5483-4864-830B-47407EBB2FAB}" presName="composite" presStyleCnt="0"/>
      <dgm:spPr/>
    </dgm:pt>
    <dgm:pt modelId="{589EF640-6B05-475D-B555-4DE5D7E3D32B}" type="pres">
      <dgm:prSet presAssocID="{E8CD2257-5483-4864-830B-47407EBB2FA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F622E6-768F-4874-A543-EEE05D32FB11}" type="pres">
      <dgm:prSet presAssocID="{E8CD2257-5483-4864-830B-47407EBB2FA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AD2957-37EC-44F9-9434-BC71459AAF6E}" srcId="{1572892F-6867-41F3-8581-B26369423D2C}" destId="{05F27069-8122-4107-9649-518134509503}" srcOrd="0" destOrd="0" parTransId="{898A9F06-C61A-4168-9A89-52AD370CABA9}" sibTransId="{5E326969-A5BC-49D7-96F9-C95B3F4A22D7}"/>
    <dgm:cxn modelId="{0805E37A-9762-4C0B-8D3F-C1F15BB019CD}" srcId="{EEC3D239-1C7E-42E6-A9D9-D767EC4C3954}" destId="{1572892F-6867-41F3-8581-B26369423D2C}" srcOrd="1" destOrd="0" parTransId="{CE2CC251-7B22-4281-8D36-8338DD35C10B}" sibTransId="{5E80909C-B951-4560-9141-020541A8D3E3}"/>
    <dgm:cxn modelId="{0FAE2113-124B-4196-AC26-702B22FB1F57}" type="presOf" srcId="{8EE9365C-8F7A-4B02-A582-A179E152D4D5}" destId="{EEF622E6-768F-4874-A543-EEE05D32FB11}" srcOrd="0" destOrd="0" presId="urn:microsoft.com/office/officeart/2005/8/layout/chevron2"/>
    <dgm:cxn modelId="{6E7F3615-C583-4BBF-8EEB-3901D42892E3}" type="presOf" srcId="{1572892F-6867-41F3-8581-B26369423D2C}" destId="{F30E4FD3-8E47-4388-AFD3-29FC0A8466A0}" srcOrd="0" destOrd="0" presId="urn:microsoft.com/office/officeart/2005/8/layout/chevron2"/>
    <dgm:cxn modelId="{5C120705-34E8-4E54-9C7E-90D150F4DA7F}" type="presOf" srcId="{05F27069-8122-4107-9649-518134509503}" destId="{F57507B1-AF7A-4D7F-A8B2-6B68A33F3744}" srcOrd="0" destOrd="0" presId="urn:microsoft.com/office/officeart/2005/8/layout/chevron2"/>
    <dgm:cxn modelId="{2BE25336-8B2C-47F6-BE6C-BEFEC6C2CEEA}" type="presOf" srcId="{EEC3D239-1C7E-42E6-A9D9-D767EC4C3954}" destId="{8685E4EB-05C3-4D5E-959E-44BF91CEDEA7}" srcOrd="0" destOrd="0" presId="urn:microsoft.com/office/officeart/2005/8/layout/chevron2"/>
    <dgm:cxn modelId="{58CDB283-E773-4285-831F-C54725E6BE18}" type="presOf" srcId="{E8CD2257-5483-4864-830B-47407EBB2FAB}" destId="{589EF640-6B05-475D-B555-4DE5D7E3D32B}" srcOrd="0" destOrd="0" presId="urn:microsoft.com/office/officeart/2005/8/layout/chevron2"/>
    <dgm:cxn modelId="{71815A75-CB52-401A-A288-F3A45B86302F}" srcId="{EEC3D239-1C7E-42E6-A9D9-D767EC4C3954}" destId="{E8CD2257-5483-4864-830B-47407EBB2FAB}" srcOrd="2" destOrd="0" parTransId="{8AA68616-E784-4DF6-A055-587689AF42EF}" sibTransId="{12484EB6-CD62-42F0-9E05-E90E5B45E856}"/>
    <dgm:cxn modelId="{DF71280F-6091-41FB-968B-8B607AFD30C1}" srcId="{E8CD2257-5483-4864-830B-47407EBB2FAB}" destId="{8EE9365C-8F7A-4B02-A582-A179E152D4D5}" srcOrd="0" destOrd="0" parTransId="{F23D9644-3D32-4C39-A933-688C4D778B13}" sibTransId="{BD54A3E8-A92C-4660-B586-EC79279E5D34}"/>
    <dgm:cxn modelId="{D573E8B8-5AAE-4EC1-ADD6-2ADE66078226}" type="presOf" srcId="{3F4C3525-B6E7-4182-854C-0585116815A2}" destId="{AF9ED4A7-E58E-4C92-9E42-37ADA8C7CD6D}" srcOrd="0" destOrd="0" presId="urn:microsoft.com/office/officeart/2005/8/layout/chevron2"/>
    <dgm:cxn modelId="{D450DBCD-4561-456D-8A8A-3C77755D432E}" type="presOf" srcId="{2B217BBE-3367-4A13-8262-FDA9ECB71E8E}" destId="{F55BB32A-1672-4430-B5EC-8FF26038CF7B}" srcOrd="0" destOrd="0" presId="urn:microsoft.com/office/officeart/2005/8/layout/chevron2"/>
    <dgm:cxn modelId="{4D8F770F-BB1B-4FAB-A0A4-8482D9FBFCF9}" srcId="{3F4C3525-B6E7-4182-854C-0585116815A2}" destId="{2B217BBE-3367-4A13-8262-FDA9ECB71E8E}" srcOrd="0" destOrd="0" parTransId="{8FBFB111-EFBA-4F89-871D-2DE2BB8D6E97}" sibTransId="{466831F0-68E0-4D95-AC90-F69975F3CA64}"/>
    <dgm:cxn modelId="{A97D6769-526B-460D-AF50-A273C52473F9}" srcId="{EEC3D239-1C7E-42E6-A9D9-D767EC4C3954}" destId="{3F4C3525-B6E7-4182-854C-0585116815A2}" srcOrd="0" destOrd="0" parTransId="{E4C8E7AD-2685-4EA6-B50D-23612C5EAD02}" sibTransId="{36A1F9BB-1AAA-4F0E-A2E0-B22DC595B8B8}"/>
    <dgm:cxn modelId="{1F40EDC5-0FBB-41CB-ACF7-43C4737C8FD5}" type="presParOf" srcId="{8685E4EB-05C3-4D5E-959E-44BF91CEDEA7}" destId="{6E98C85E-7741-4290-A5DD-2E4D55B7958B}" srcOrd="0" destOrd="0" presId="urn:microsoft.com/office/officeart/2005/8/layout/chevron2"/>
    <dgm:cxn modelId="{71866691-28BF-4487-890F-6083D091861F}" type="presParOf" srcId="{6E98C85E-7741-4290-A5DD-2E4D55B7958B}" destId="{AF9ED4A7-E58E-4C92-9E42-37ADA8C7CD6D}" srcOrd="0" destOrd="0" presId="urn:microsoft.com/office/officeart/2005/8/layout/chevron2"/>
    <dgm:cxn modelId="{3E4205D2-0C05-42FD-B661-7ADCBB8902D7}" type="presParOf" srcId="{6E98C85E-7741-4290-A5DD-2E4D55B7958B}" destId="{F55BB32A-1672-4430-B5EC-8FF26038CF7B}" srcOrd="1" destOrd="0" presId="urn:microsoft.com/office/officeart/2005/8/layout/chevron2"/>
    <dgm:cxn modelId="{9CBC2D6A-9AEA-49C7-AE45-B1F04A6AFC1E}" type="presParOf" srcId="{8685E4EB-05C3-4D5E-959E-44BF91CEDEA7}" destId="{12E3951D-8261-43FB-B4B6-1F01A175D31B}" srcOrd="1" destOrd="0" presId="urn:microsoft.com/office/officeart/2005/8/layout/chevron2"/>
    <dgm:cxn modelId="{FA6E25B1-5F85-498B-8F5D-2A235C1A79AA}" type="presParOf" srcId="{8685E4EB-05C3-4D5E-959E-44BF91CEDEA7}" destId="{2B5520C1-0CB7-4205-84D5-33C6BEF207DE}" srcOrd="2" destOrd="0" presId="urn:microsoft.com/office/officeart/2005/8/layout/chevron2"/>
    <dgm:cxn modelId="{29791B29-7EED-45F4-90C9-7687CB3F858D}" type="presParOf" srcId="{2B5520C1-0CB7-4205-84D5-33C6BEF207DE}" destId="{F30E4FD3-8E47-4388-AFD3-29FC0A8466A0}" srcOrd="0" destOrd="0" presId="urn:microsoft.com/office/officeart/2005/8/layout/chevron2"/>
    <dgm:cxn modelId="{F6E20DA3-CF07-4474-996E-1AD5270A0510}" type="presParOf" srcId="{2B5520C1-0CB7-4205-84D5-33C6BEF207DE}" destId="{F57507B1-AF7A-4D7F-A8B2-6B68A33F3744}" srcOrd="1" destOrd="0" presId="urn:microsoft.com/office/officeart/2005/8/layout/chevron2"/>
    <dgm:cxn modelId="{F765527B-ED6B-4093-9413-84361F5B33DA}" type="presParOf" srcId="{8685E4EB-05C3-4D5E-959E-44BF91CEDEA7}" destId="{1267A06B-96AC-46DA-BA48-AE5171B79168}" srcOrd="3" destOrd="0" presId="urn:microsoft.com/office/officeart/2005/8/layout/chevron2"/>
    <dgm:cxn modelId="{B721773A-46A8-4D9E-9C20-A310931731E1}" type="presParOf" srcId="{8685E4EB-05C3-4D5E-959E-44BF91CEDEA7}" destId="{B1D72EBE-06FF-4521-97B5-83D3360BD384}" srcOrd="4" destOrd="0" presId="urn:microsoft.com/office/officeart/2005/8/layout/chevron2"/>
    <dgm:cxn modelId="{8716E6D0-48F0-4E7F-9898-40EEB0EC5266}" type="presParOf" srcId="{B1D72EBE-06FF-4521-97B5-83D3360BD384}" destId="{589EF640-6B05-475D-B555-4DE5D7E3D32B}" srcOrd="0" destOrd="0" presId="urn:microsoft.com/office/officeart/2005/8/layout/chevron2"/>
    <dgm:cxn modelId="{3B0D36B1-4977-4826-8283-BF91528B4E10}" type="presParOf" srcId="{B1D72EBE-06FF-4521-97B5-83D3360BD384}" destId="{EEF622E6-768F-4874-A543-EEE05D32FB1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A0DC92-10AF-4C0A-8080-03B42D118F4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720F0-8AEF-4F9D-BDFB-055EB16582AF}">
      <dgm:prSet phldrT="[Текст]"/>
      <dgm:spPr/>
      <dgm:t>
        <a:bodyPr/>
        <a:lstStyle/>
        <a:p>
          <a:r>
            <a:rPr lang="ru-RU" dirty="0"/>
            <a:t>Физика, химия, биология</a:t>
          </a:r>
        </a:p>
      </dgm:t>
    </dgm:pt>
    <dgm:pt modelId="{67477DBB-CFC6-41F5-B0FE-513B14E906C1}" type="parTrans" cxnId="{D30D87FD-8013-4DF2-ADF6-9A823DF7C0D9}">
      <dgm:prSet/>
      <dgm:spPr/>
      <dgm:t>
        <a:bodyPr/>
        <a:lstStyle/>
        <a:p>
          <a:endParaRPr lang="ru-RU"/>
        </a:p>
      </dgm:t>
    </dgm:pt>
    <dgm:pt modelId="{950AD6B1-FD92-4150-9782-CC2B451DA52A}" type="sibTrans" cxnId="{D30D87FD-8013-4DF2-ADF6-9A823DF7C0D9}">
      <dgm:prSet/>
      <dgm:spPr/>
      <dgm:t>
        <a:bodyPr/>
        <a:lstStyle/>
        <a:p>
          <a:endParaRPr lang="ru-RU"/>
        </a:p>
      </dgm:t>
    </dgm:pt>
    <dgm:pt modelId="{2B43DEE2-CF5A-455D-92B3-C517D7E8CEAC}">
      <dgm:prSet phldrT="[Текст]"/>
      <dgm:spPr/>
      <dgm:t>
        <a:bodyPr/>
        <a:lstStyle/>
        <a:p>
          <a:r>
            <a:rPr lang="ru-RU" dirty="0"/>
            <a:t>Не менее 3 предметов в части, формируемой участниками образовательных отношений</a:t>
          </a:r>
        </a:p>
      </dgm:t>
    </dgm:pt>
    <dgm:pt modelId="{50C90A75-DF21-4055-994B-C027E4C3908C}" type="parTrans" cxnId="{61489DAD-55CE-4463-A493-73B43133DB63}">
      <dgm:prSet/>
      <dgm:spPr/>
      <dgm:t>
        <a:bodyPr/>
        <a:lstStyle/>
        <a:p>
          <a:endParaRPr lang="ru-RU"/>
        </a:p>
      </dgm:t>
    </dgm:pt>
    <dgm:pt modelId="{2AEE0BDF-F3D6-4DD9-89A1-E67798343C3F}" type="sibTrans" cxnId="{61489DAD-55CE-4463-A493-73B43133DB63}">
      <dgm:prSet/>
      <dgm:spPr/>
      <dgm:t>
        <a:bodyPr/>
        <a:lstStyle/>
        <a:p>
          <a:endParaRPr lang="ru-RU"/>
        </a:p>
      </dgm:t>
    </dgm:pt>
    <dgm:pt modelId="{CC1F04CA-7D94-46D8-98E4-EA9E592DC11B}" type="pres">
      <dgm:prSet presAssocID="{C5A0DC92-10AF-4C0A-8080-03B42D118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A3DB28-6546-4F45-B36B-B9B2BE0CFDDE}" type="pres">
      <dgm:prSet presAssocID="{521720F0-8AEF-4F9D-BDFB-055EB16582A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1DB62-5783-4455-A6DD-C27BCD842D99}" type="pres">
      <dgm:prSet presAssocID="{2B43DEE2-CF5A-455D-92B3-C517D7E8CEA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92E206-B243-4EAE-BF17-81C73637E834}" type="presOf" srcId="{521720F0-8AEF-4F9D-BDFB-055EB16582AF}" destId="{AFA3DB28-6546-4F45-B36B-B9B2BE0CFDDE}" srcOrd="0" destOrd="0" presId="urn:microsoft.com/office/officeart/2005/8/layout/arrow5"/>
    <dgm:cxn modelId="{D30D87FD-8013-4DF2-ADF6-9A823DF7C0D9}" srcId="{C5A0DC92-10AF-4C0A-8080-03B42D118F48}" destId="{521720F0-8AEF-4F9D-BDFB-055EB16582AF}" srcOrd="0" destOrd="0" parTransId="{67477DBB-CFC6-41F5-B0FE-513B14E906C1}" sibTransId="{950AD6B1-FD92-4150-9782-CC2B451DA52A}"/>
    <dgm:cxn modelId="{04A3CA61-B57D-4A57-89FF-FC9791109081}" type="presOf" srcId="{2B43DEE2-CF5A-455D-92B3-C517D7E8CEAC}" destId="{DDF1DB62-5783-4455-A6DD-C27BCD842D99}" srcOrd="0" destOrd="0" presId="urn:microsoft.com/office/officeart/2005/8/layout/arrow5"/>
    <dgm:cxn modelId="{026D427B-403B-43E2-8F4A-9D6199832F5E}" type="presOf" srcId="{C5A0DC92-10AF-4C0A-8080-03B42D118F48}" destId="{CC1F04CA-7D94-46D8-98E4-EA9E592DC11B}" srcOrd="0" destOrd="0" presId="urn:microsoft.com/office/officeart/2005/8/layout/arrow5"/>
    <dgm:cxn modelId="{61489DAD-55CE-4463-A493-73B43133DB63}" srcId="{C5A0DC92-10AF-4C0A-8080-03B42D118F48}" destId="{2B43DEE2-CF5A-455D-92B3-C517D7E8CEAC}" srcOrd="1" destOrd="0" parTransId="{50C90A75-DF21-4055-994B-C027E4C3908C}" sibTransId="{2AEE0BDF-F3D6-4DD9-89A1-E67798343C3F}"/>
    <dgm:cxn modelId="{5DF62985-9E97-4EAB-8E64-2810E1542378}" type="presParOf" srcId="{CC1F04CA-7D94-46D8-98E4-EA9E592DC11B}" destId="{AFA3DB28-6546-4F45-B36B-B9B2BE0CFDDE}" srcOrd="0" destOrd="0" presId="urn:microsoft.com/office/officeart/2005/8/layout/arrow5"/>
    <dgm:cxn modelId="{2B931709-764C-465D-A3B5-630CB049B82A}" type="presParOf" srcId="{CC1F04CA-7D94-46D8-98E4-EA9E592DC11B}" destId="{DDF1DB62-5783-4455-A6DD-C27BCD842D9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ED4A7-E58E-4C92-9E42-37ADA8C7CD6D}">
      <dsp:nvSpPr>
        <dsp:cNvPr id="0" name=""/>
        <dsp:cNvSpPr/>
      </dsp:nvSpPr>
      <dsp:spPr>
        <a:xfrm rot="5400000">
          <a:off x="-290234" y="292986"/>
          <a:ext cx="1934899" cy="1354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/>
            <a:t> </a:t>
          </a:r>
        </a:p>
      </dsp:txBody>
      <dsp:txXfrm rot="-5400000">
        <a:off x="2" y="679966"/>
        <a:ext cx="1354429" cy="580470"/>
      </dsp:txXfrm>
    </dsp:sp>
    <dsp:sp modelId="{F55BB32A-1672-4430-B5EC-8FF26038CF7B}">
      <dsp:nvSpPr>
        <dsp:cNvPr id="0" name=""/>
        <dsp:cNvSpPr/>
      </dsp:nvSpPr>
      <dsp:spPr>
        <a:xfrm rot="5400000">
          <a:off x="4876421" y="-3550774"/>
          <a:ext cx="1257684" cy="8364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  </a:t>
          </a:r>
          <a:r>
            <a:rPr lang="ru-RU" sz="1600" b="1" kern="1200" dirty="0"/>
            <a:t>Оборудование, средства обучения и воспитания для расширения возможностей изучения (в том числе экспериментального) предметов, курсов, дисциплин (модулей) естественно-научной и технологической направленностей при реализации основных общеобразовательных программ и дополнительных общеобразовательных программ;</a:t>
          </a:r>
        </a:p>
      </dsp:txBody>
      <dsp:txXfrm rot="-5400000">
        <a:off x="1322895" y="64147"/>
        <a:ext cx="8303343" cy="1134894"/>
      </dsp:txXfrm>
    </dsp:sp>
    <dsp:sp modelId="{4D23AD9C-01E6-46B1-B662-A77FB7A53F5A}">
      <dsp:nvSpPr>
        <dsp:cNvPr id="0" name=""/>
        <dsp:cNvSpPr/>
      </dsp:nvSpPr>
      <dsp:spPr>
        <a:xfrm rot="5400000">
          <a:off x="-290234" y="2036946"/>
          <a:ext cx="1934899" cy="1354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"/>
          </a:pPr>
          <a:endParaRPr lang="ru-RU" sz="3800" kern="1200" dirty="0"/>
        </a:p>
      </dsp:txBody>
      <dsp:txXfrm rot="-5400000">
        <a:off x="2" y="2423926"/>
        <a:ext cx="1354429" cy="580470"/>
      </dsp:txXfrm>
    </dsp:sp>
    <dsp:sp modelId="{84DFD202-8381-4C68-8967-F41DA7E4DD6D}">
      <dsp:nvSpPr>
        <dsp:cNvPr id="0" name=""/>
        <dsp:cNvSpPr/>
      </dsp:nvSpPr>
      <dsp:spPr>
        <a:xfrm rot="5400000">
          <a:off x="4907956" y="-1806815"/>
          <a:ext cx="1257684" cy="8364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••"/>
          </a:pPr>
          <a:r>
            <a:rPr lang="ru-RU" sz="1600" kern="1200" dirty="0"/>
            <a:t>  </a:t>
          </a:r>
          <a:r>
            <a:rPr lang="ru-RU" sz="1600" b="1" kern="1200" dirty="0"/>
            <a:t>Оборудование, средства обучения и воспитания для начального знакомства обучающихся с проектированием и конструированием роботов, обучения основам конструирования и программирования, принципов функционирования и основы разработки информационных систем и аппаратно-программных комплексов и т. д.</a:t>
          </a:r>
        </a:p>
      </dsp:txBody>
      <dsp:txXfrm rot="-5400000">
        <a:off x="1354430" y="1808106"/>
        <a:ext cx="8303343" cy="1134894"/>
      </dsp:txXfrm>
    </dsp:sp>
    <dsp:sp modelId="{B5A02101-B2D0-4CB5-B17F-42AE9B2FC119}">
      <dsp:nvSpPr>
        <dsp:cNvPr id="0" name=""/>
        <dsp:cNvSpPr/>
      </dsp:nvSpPr>
      <dsp:spPr>
        <a:xfrm rot="5400000">
          <a:off x="-290234" y="3780905"/>
          <a:ext cx="1934899" cy="13544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 rot="-5400000">
        <a:off x="2" y="4167885"/>
        <a:ext cx="1354429" cy="580470"/>
      </dsp:txXfrm>
    </dsp:sp>
    <dsp:sp modelId="{33961035-0FAE-4AB0-A378-C72672DC4618}">
      <dsp:nvSpPr>
        <dsp:cNvPr id="0" name=""/>
        <dsp:cNvSpPr/>
      </dsp:nvSpPr>
      <dsp:spPr>
        <a:xfrm rot="5400000">
          <a:off x="4907956" y="-62856"/>
          <a:ext cx="1257684" cy="8364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  </a:t>
          </a:r>
          <a:r>
            <a:rPr lang="ru-RU" sz="1600" b="1" kern="1200" dirty="0"/>
            <a:t>Компьютерное, презентационное и иное оборудование, в том числе для реализации программ дополнительного образования естественно- научной и технической направленностей.</a:t>
          </a:r>
        </a:p>
      </dsp:txBody>
      <dsp:txXfrm rot="-5400000">
        <a:off x="1354430" y="3552065"/>
        <a:ext cx="8303343" cy="1134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E59FC-63AC-4FD0-B6BF-C0C465555B84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F6C8-F493-4268-8DD6-04D12ABBF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8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46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5FBF6-9032-4041-9D9F-F7572649919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20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8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B3AA-3B21-4850-B297-43B4CC6B47B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18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9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4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4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0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7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7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37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9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86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3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8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5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9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85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3A41D8B-9026-4DC9-BA14-803D3D3F2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2"/>
          <a:stretch/>
        </p:blipFill>
        <p:spPr>
          <a:xfrm>
            <a:off x="8947222" y="1"/>
            <a:ext cx="3244778" cy="6840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3C40657-31C3-49B5-9E27-DC85619EB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8423D4E-F982-4C6C-B95E-E4CDA3D64A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56" y="286291"/>
            <a:ext cx="643352" cy="613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31F1EF-248D-4CF9-833A-04DFF26B03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58" y="256147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3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11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9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98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9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53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9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5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0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15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F082CA3-7189-4AB4-856F-AB9DC853C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D52D5F-84C8-4F2B-A3B1-1EDD76803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1" t="92395" r="43122" b="-2015"/>
          <a:stretch/>
        </p:blipFill>
        <p:spPr>
          <a:xfrm>
            <a:off x="11262905" y="1289202"/>
            <a:ext cx="888614" cy="5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F04A334-564B-43B9-A1C2-D3108356F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CC14C7F-016E-49D4-B8B0-C7ECA8A62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C9679D-D5ED-4BB8-A831-B4B3B45D7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6553770" y="0"/>
            <a:ext cx="1760051" cy="17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37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D23CDFE-39B3-47A1-B816-383B43641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AB55742-4ABC-42F2-A7BF-77E8F3318A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7" y="3289"/>
            <a:ext cx="2150888" cy="21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1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16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147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F04A334-564B-43B9-A1C2-D3108356F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CC14C7F-016E-49D4-B8B0-C7ECA8A62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55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D23CDFE-39B3-47A1-B816-383B43641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5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EC7F-884A-42C3-8325-B0A447826B4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07C1-49BD-4E31-882A-390B13CE1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1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08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75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6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4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1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D4BBE-DE43-44DF-BE83-588910DFC92B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7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35FE6-3A62-46A3-AD8C-BF2F692313A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07B4C-393F-4E3D-A696-83B041F08FC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/>
              <a:pPr/>
              <a:t>10.12.2021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milovais@apkpro.ru" TargetMode="External"/><Relationship Id="rId2" Type="http://schemas.openxmlformats.org/officeDocument/2006/relationships/hyperlink" Target="mailto:ivanovaa@apkpro.ru" TargetMode="External"/><Relationship Id="rId1" Type="http://schemas.openxmlformats.org/officeDocument/2006/relationships/slideLayout" Target="../slideLayouts/slideLayout41.xml"/><Relationship Id="rId5" Type="http://schemas.openxmlformats.org/officeDocument/2006/relationships/hyperlink" Target="mailto:kutsenkoaa@apkpro.ru" TargetMode="External"/><Relationship Id="rId4" Type="http://schemas.openxmlformats.org/officeDocument/2006/relationships/hyperlink" Target="mailto:semenukge@apkpro.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35FDA3-341A-4688-BB92-CBE98E5B9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2815" r="61010" b="45495"/>
          <a:stretch/>
        </p:blipFill>
        <p:spPr>
          <a:xfrm>
            <a:off x="8558712" y="4465442"/>
            <a:ext cx="2099273" cy="707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9596" y="2397948"/>
            <a:ext cx="74963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 создании и функционировании детских технопарков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 базе общеобразовательных организаций в 2022 году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4CAE9E-BF8C-4ABD-873F-374142A2D1BB}"/>
              </a:ext>
            </a:extLst>
          </p:cNvPr>
          <p:cNvSpPr/>
          <p:nvPr/>
        </p:nvSpPr>
        <p:spPr>
          <a:xfrm>
            <a:off x="359596" y="4773219"/>
            <a:ext cx="526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06 декабря 2021,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10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:00 МСК</a:t>
            </a:r>
          </a:p>
        </p:txBody>
      </p:sp>
    </p:spTree>
    <p:extLst>
      <p:ext uri="{BB962C8B-B14F-4D97-AF65-F5344CB8AC3E}">
        <p14:creationId xmlns:p14="http://schemas.microsoft.com/office/powerpoint/2010/main" val="77122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0D85E0B-AB92-4F77-828A-0EE5F77B5745}"/>
              </a:ext>
            </a:extLst>
          </p:cNvPr>
          <p:cNvCxnSpPr>
            <a:cxnSpLocks/>
          </p:cNvCxnSpPr>
          <p:nvPr/>
        </p:nvCxnSpPr>
        <p:spPr>
          <a:xfrm>
            <a:off x="478907" y="1383024"/>
            <a:ext cx="0" cy="537585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60E0DF0-8321-4152-8B78-A008047526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009058"/>
              </p:ext>
            </p:extLst>
          </p:nvPr>
        </p:nvGraphicFramePr>
        <p:xfrm>
          <a:off x="836864" y="1383025"/>
          <a:ext cx="9719168" cy="5428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DDFA2983-F858-4117-866F-69B3F8ABD28B}"/>
              </a:ext>
            </a:extLst>
          </p:cNvPr>
          <p:cNvSpPr txBox="1">
            <a:spLocks/>
          </p:cNvSpPr>
          <p:nvPr/>
        </p:nvSpPr>
        <p:spPr>
          <a:xfrm>
            <a:off x="266007" y="180764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оборудование, средства обучения и воспитания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8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0D85E0B-AB92-4F77-828A-0EE5F77B5745}"/>
              </a:ext>
            </a:extLst>
          </p:cNvPr>
          <p:cNvCxnSpPr>
            <a:cxnSpLocks/>
          </p:cNvCxnSpPr>
          <p:nvPr/>
        </p:nvCxnSpPr>
        <p:spPr>
          <a:xfrm>
            <a:off x="478907" y="1383024"/>
            <a:ext cx="0" cy="537585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60E0DF0-8321-4152-8B78-A00804752674}"/>
              </a:ext>
            </a:extLst>
          </p:cNvPr>
          <p:cNvGraphicFramePr/>
          <p:nvPr/>
        </p:nvGraphicFramePr>
        <p:xfrm>
          <a:off x="836864" y="1574800"/>
          <a:ext cx="55514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489A16D3-9A79-4F85-8DCA-BC5DC02B2964}"/>
              </a:ext>
            </a:extLst>
          </p:cNvPr>
          <p:cNvSpPr/>
          <p:nvPr/>
        </p:nvSpPr>
        <p:spPr>
          <a:xfrm>
            <a:off x="1952625" y="5194462"/>
            <a:ext cx="4143375" cy="10057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Проектирование и зонирование помещений напрямую зависит от используемого оборудования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A7CF01D4-61D4-477D-9385-24F9B8274434}"/>
              </a:ext>
            </a:extLst>
          </p:cNvPr>
          <p:cNvSpPr/>
          <p:nvPr/>
        </p:nvSpPr>
        <p:spPr>
          <a:xfrm>
            <a:off x="1952625" y="6271001"/>
            <a:ext cx="4143375" cy="4878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Руководство по проектированию помещений Школьного </a:t>
            </a:r>
            <a:r>
              <a:rPr lang="ru-RU" dirty="0" err="1"/>
              <a:t>Кванториума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4769728-25D8-4332-8D74-D1034286E9D7}"/>
              </a:ext>
            </a:extLst>
          </p:cNvPr>
          <p:cNvSpPr/>
          <p:nvPr/>
        </p:nvSpPr>
        <p:spPr>
          <a:xfrm>
            <a:off x="1586397" y="6329678"/>
            <a:ext cx="366228" cy="42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 </a:t>
            </a:r>
          </a:p>
        </p:txBody>
      </p:sp>
      <p:pic>
        <p:nvPicPr>
          <p:cNvPr id="11" name="Рисунок 10" descr="Изображение выглядит как текст, п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BBA609B-F51D-4365-AA14-E91DD4C989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25270"/>
          <a:stretch/>
        </p:blipFill>
        <p:spPr>
          <a:xfrm>
            <a:off x="6474168" y="1493507"/>
            <a:ext cx="2677329" cy="238961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пол, внутренний, сту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EDED5D7-9F83-47C9-8385-93E702D225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990"/>
          <a:stretch/>
        </p:blipFill>
        <p:spPr>
          <a:xfrm>
            <a:off x="9204881" y="1493507"/>
            <a:ext cx="1997534" cy="106601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ол, внутренний, комната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6B50D75-EFB3-4004-BC61-16202B8E0A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307"/>
          <a:stretch/>
        </p:blipFill>
        <p:spPr>
          <a:xfrm>
            <a:off x="6474167" y="3993812"/>
            <a:ext cx="2666415" cy="258905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ол, внутренний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B223D5C-28ED-4A82-9DB4-1D71C37D4C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7" r="64769"/>
          <a:stretch/>
        </p:blipFill>
        <p:spPr>
          <a:xfrm>
            <a:off x="9199935" y="2642706"/>
            <a:ext cx="1997534" cy="3940157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DDFA2983-F858-4117-866F-69B3F8ABD28B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образовательного пространства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65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44FDB891-4C14-4EDE-A168-40086E63703C}"/>
              </a:ext>
            </a:extLst>
          </p:cNvPr>
          <p:cNvSpPr txBox="1">
            <a:spLocks/>
          </p:cNvSpPr>
          <p:nvPr/>
        </p:nvSpPr>
        <p:spPr>
          <a:xfrm>
            <a:off x="678026" y="1217794"/>
            <a:ext cx="10319654" cy="1588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естественно-научная и технологическая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(перечень может быть расширен, исходя из имеющихся условий и потребностей).</a:t>
            </a:r>
          </a:p>
          <a:p>
            <a:pPr algn="just">
              <a:buClr>
                <a:srgbClr val="0070C0"/>
              </a:buClr>
            </a:pPr>
            <a:endParaRPr lang="ru-RU" sz="2300" dirty="0"/>
          </a:p>
          <a:p>
            <a:pPr marL="0" indent="0" algn="ctr">
              <a:buClr>
                <a:srgbClr val="0070C0"/>
              </a:buClr>
              <a:buNone/>
            </a:pP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0D85E0B-AB92-4F77-828A-0EE5F77B5745}"/>
              </a:ext>
            </a:extLst>
          </p:cNvPr>
          <p:cNvCxnSpPr>
            <a:cxnSpLocks/>
          </p:cNvCxnSpPr>
          <p:nvPr/>
        </p:nvCxnSpPr>
        <p:spPr>
          <a:xfrm>
            <a:off x="541110" y="1242674"/>
            <a:ext cx="0" cy="505859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F6751D77-91BC-48C1-8FCE-95F9AAE6E955}"/>
              </a:ext>
            </a:extLst>
          </p:cNvPr>
          <p:cNvGraphicFramePr/>
          <p:nvPr/>
        </p:nvGraphicFramePr>
        <p:xfrm>
          <a:off x="2510153" y="21229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8B2D0A6-116E-452A-A560-D99BC0FACC7D}"/>
              </a:ext>
            </a:extLst>
          </p:cNvPr>
          <p:cNvSpPr/>
          <p:nvPr/>
        </p:nvSpPr>
        <p:spPr>
          <a:xfrm>
            <a:off x="4526307" y="2682489"/>
            <a:ext cx="2063692" cy="914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Практическая отработка учебного материала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C13997A-CD9C-4543-B2E3-0F35C1672C9D}"/>
              </a:ext>
            </a:extLst>
          </p:cNvPr>
          <p:cNvSpPr/>
          <p:nvPr/>
        </p:nvSpPr>
        <p:spPr>
          <a:xfrm>
            <a:off x="3962401" y="5404376"/>
            <a:ext cx="3286125" cy="7804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Внеурочная деятельность, дополнительное образование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4AAA97E2-6F3B-4C8F-AEE8-4C3710521C7A}"/>
              </a:ext>
            </a:extLst>
          </p:cNvPr>
          <p:cNvCxnSpPr/>
          <p:nvPr/>
        </p:nvCxnSpPr>
        <p:spPr>
          <a:xfrm flipV="1">
            <a:off x="2705101" y="4157184"/>
            <a:ext cx="2695575" cy="1866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14DDC583-21C7-4048-A1A5-FE2C2BC27E1D}"/>
              </a:ext>
            </a:extLst>
          </p:cNvPr>
          <p:cNvCxnSpPr>
            <a:cxnSpLocks/>
          </p:cNvCxnSpPr>
          <p:nvPr/>
        </p:nvCxnSpPr>
        <p:spPr>
          <a:xfrm flipH="1" flipV="1">
            <a:off x="5715000" y="4157184"/>
            <a:ext cx="3086100" cy="18669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E98535EC-C1B9-4BAD-8DB5-0033A4477B9F}"/>
              </a:ext>
            </a:extLst>
          </p:cNvPr>
          <p:cNvCxnSpPr>
            <a:cxnSpLocks/>
          </p:cNvCxnSpPr>
          <p:nvPr/>
        </p:nvCxnSpPr>
        <p:spPr>
          <a:xfrm>
            <a:off x="2604773" y="2566324"/>
            <a:ext cx="2795903" cy="15885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7B9AAB10-ACFE-4F49-BE66-2A0BF7AE54F0}"/>
              </a:ext>
            </a:extLst>
          </p:cNvPr>
          <p:cNvCxnSpPr>
            <a:cxnSpLocks/>
          </p:cNvCxnSpPr>
          <p:nvPr/>
        </p:nvCxnSpPr>
        <p:spPr>
          <a:xfrm flipH="1">
            <a:off x="5729312" y="2403496"/>
            <a:ext cx="2964485" cy="17143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ACBFDE-0019-4763-B0ED-596B2ABD6926}"/>
              </a:ext>
            </a:extLst>
          </p:cNvPr>
          <p:cNvSpPr txBox="1"/>
          <p:nvPr/>
        </p:nvSpPr>
        <p:spPr>
          <a:xfrm>
            <a:off x="2228851" y="2682489"/>
            <a:ext cx="154734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гуманитарная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4CCB2A-F774-4526-A7AD-EF17EFDCB437}"/>
              </a:ext>
            </a:extLst>
          </p:cNvPr>
          <p:cNvSpPr txBox="1"/>
          <p:nvPr/>
        </p:nvSpPr>
        <p:spPr>
          <a:xfrm>
            <a:off x="7340109" y="2555305"/>
            <a:ext cx="168482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Социально-</a:t>
            </a:r>
            <a:br>
              <a:rPr lang="ru-RU" dirty="0"/>
            </a:br>
            <a:r>
              <a:rPr lang="ru-RU" dirty="0"/>
              <a:t>экономическая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FB322B-8B6F-423B-9937-EDC0A9522924}"/>
              </a:ext>
            </a:extLst>
          </p:cNvPr>
          <p:cNvSpPr txBox="1"/>
          <p:nvPr/>
        </p:nvSpPr>
        <p:spPr>
          <a:xfrm>
            <a:off x="2233148" y="5293379"/>
            <a:ext cx="166263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универсальная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3490F37-FF1E-4FA7-AD34-E1B70B89A742}"/>
              </a:ext>
            </a:extLst>
          </p:cNvPr>
          <p:cNvSpPr txBox="1"/>
          <p:nvPr/>
        </p:nvSpPr>
        <p:spPr>
          <a:xfrm>
            <a:off x="7533143" y="5283854"/>
            <a:ext cx="129875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смешанная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42ACCCAF-B7F3-45DB-9491-935F2842AA1C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образовательной деятельности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8D5E1ECF-98D1-484F-9EC0-5B8DF2FB082B}"/>
              </a:ext>
            </a:extLst>
          </p:cNvPr>
          <p:cNvSpPr txBox="1">
            <a:spLocks/>
          </p:cNvSpPr>
          <p:nvPr/>
        </p:nvSpPr>
        <p:spPr>
          <a:xfrm>
            <a:off x="2000079" y="6202678"/>
            <a:ext cx="7116147" cy="74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70C0"/>
              </a:buClr>
            </a:pPr>
            <a:r>
              <a:rPr lang="ru-RU" sz="2000" dirty="0"/>
              <a:t>План деятельности Школьного </a:t>
            </a:r>
            <a:r>
              <a:rPr lang="ru-RU" sz="2000" dirty="0" err="1"/>
              <a:t>Кванториума</a:t>
            </a:r>
            <a:r>
              <a:rPr lang="ru-RU" sz="2000" dirty="0"/>
              <a:t> на учебный год, сформированный и утвержденный до начала учебного года</a:t>
            </a:r>
          </a:p>
        </p:txBody>
      </p:sp>
    </p:spTree>
    <p:extLst>
      <p:ext uri="{BB962C8B-B14F-4D97-AF65-F5344CB8AC3E}">
        <p14:creationId xmlns:p14="http://schemas.microsoft.com/office/powerpoint/2010/main" val="76783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44FDB891-4C14-4EDE-A168-40086E63703C}"/>
              </a:ext>
            </a:extLst>
          </p:cNvPr>
          <p:cNvSpPr txBox="1">
            <a:spLocks/>
          </p:cNvSpPr>
          <p:nvPr/>
        </p:nvSpPr>
        <p:spPr>
          <a:xfrm>
            <a:off x="684738" y="1461903"/>
            <a:ext cx="10275621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16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 и (или) курса внеурочной деятельности  </a:t>
            </a:r>
            <a:r>
              <a:rPr lang="ru-RU" sz="1600" dirty="0" err="1"/>
              <a:t>общеинтеллектуальной</a:t>
            </a:r>
            <a:r>
              <a:rPr lang="ru-RU" sz="1600" dirty="0"/>
              <a:t> направленности с использованием средств обучения и воспитания Школьного </a:t>
            </a:r>
            <a:r>
              <a:rPr lang="ru-RU" sz="1600" dirty="0" err="1"/>
              <a:t>Кванториума</a:t>
            </a:r>
            <a:r>
              <a:rPr lang="ru-RU" sz="1600" dirty="0"/>
              <a:t>  (человек в год);</a:t>
            </a:r>
          </a:p>
          <a:p>
            <a:pPr algn="just">
              <a:buClr>
                <a:srgbClr val="0070C0"/>
              </a:buClr>
            </a:pPr>
            <a:r>
              <a:rPr lang="ru-RU" sz="1600" dirty="0"/>
              <a:t>Численность детей,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Школьного </a:t>
            </a:r>
            <a:r>
              <a:rPr lang="ru-RU" sz="1600" dirty="0" err="1"/>
              <a:t>Кванториума</a:t>
            </a:r>
            <a:r>
              <a:rPr lang="ru-RU" sz="1600" dirty="0"/>
              <a:t>  (человек в год);</a:t>
            </a:r>
          </a:p>
          <a:p>
            <a:pPr algn="just">
              <a:buClr>
                <a:srgbClr val="0070C0"/>
              </a:buClr>
            </a:pPr>
            <a:r>
              <a:rPr lang="ru-RU" sz="1600" dirty="0"/>
              <a:t>Численность детей от 5 до 18 лет, принявших участие в проведенных школьным </a:t>
            </a:r>
            <a:r>
              <a:rPr lang="ru-RU" sz="1600" dirty="0" err="1"/>
              <a:t>Кванториумом</a:t>
            </a:r>
            <a:r>
              <a:rPr lang="ru-RU" sz="1600" dirty="0"/>
              <a:t> внеклассных мероприятиях (в том числе дистанционных), тематика которых соответствует направлениям деятельности Школьного </a:t>
            </a:r>
            <a:r>
              <a:rPr lang="ru-RU" sz="1600" dirty="0" err="1"/>
              <a:t>Кванториума</a:t>
            </a:r>
            <a:r>
              <a:rPr lang="ru-RU" sz="1600" dirty="0"/>
              <a:t> (человек в год);</a:t>
            </a:r>
          </a:p>
          <a:p>
            <a:pPr algn="just">
              <a:buClr>
                <a:srgbClr val="0070C0"/>
              </a:buClr>
            </a:pPr>
            <a:r>
              <a:rPr lang="ru-RU" sz="1600" dirty="0"/>
              <a:t>Количество проведенных внеклассных мероприятий (в том числе дистанционных) для детей от 5 до 18 лет, тематика которых соответствует направлениям деятельности Школьного </a:t>
            </a:r>
            <a:r>
              <a:rPr lang="ru-RU" sz="1600" dirty="0" err="1"/>
              <a:t>Кванториума</a:t>
            </a:r>
            <a:r>
              <a:rPr lang="ru-RU" sz="1600" dirty="0"/>
              <a:t> (единиц в год);</a:t>
            </a:r>
          </a:p>
          <a:p>
            <a:pPr algn="just">
              <a:buClr>
                <a:srgbClr val="0070C0"/>
              </a:buClr>
            </a:pPr>
            <a:r>
              <a:rPr lang="ru-RU" sz="1600" dirty="0"/>
              <a:t>Количество обучающихся 5-11 классов, принявших участие во всероссийской олимпиаде школьников или олимпиадах школьников, проводимых в порядке, устанавливаемом федеральным органом исполнительной власти не ниже регионального уровня по предметам естественнонаучной, математической или технологической направленности (человек в год);</a:t>
            </a:r>
          </a:p>
          <a:p>
            <a:pPr algn="just">
              <a:buClr>
                <a:srgbClr val="0070C0"/>
              </a:buClr>
            </a:pPr>
            <a:r>
              <a:rPr lang="ru-RU" sz="1600" dirty="0"/>
              <a:t>Доля педагогических работников Школьного </a:t>
            </a:r>
            <a:r>
              <a:rPr lang="ru-RU" sz="1600" dirty="0" err="1"/>
              <a:t>Кванториума</a:t>
            </a:r>
            <a:r>
              <a:rPr lang="ru-RU" sz="1600" dirty="0"/>
              <a:t>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0D85E0B-AB92-4F77-828A-0EE5F77B5745}"/>
              </a:ext>
            </a:extLst>
          </p:cNvPr>
          <p:cNvCxnSpPr>
            <a:cxnSpLocks/>
          </p:cNvCxnSpPr>
          <p:nvPr/>
        </p:nvCxnSpPr>
        <p:spPr>
          <a:xfrm>
            <a:off x="597094" y="1470109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E3AC8A5-125D-43B6-AA1D-EDA14D9F1D50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функционирования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9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740230" y="1448121"/>
            <a:ext cx="10377975" cy="472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just"/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Предусматривается согласование и утверждение типового (!) проекта дизайна и зонирования помещений центров «Точка роста» и Школьного </a:t>
            </a:r>
            <a:r>
              <a:rPr lang="ru-RU" sz="1700" b="1" dirty="0" err="1">
                <a:solidFill>
                  <a:schemeClr val="tx1"/>
                </a:solidFill>
                <a:latin typeface="Roboto" pitchFamily="2" charset="0"/>
              </a:rPr>
              <a:t>Кванториума</a:t>
            </a:r>
            <a:endParaRPr lang="ru-RU" sz="1700" b="1" dirty="0">
              <a:solidFill>
                <a:schemeClr val="tx1"/>
              </a:solidFill>
              <a:latin typeface="Roboto" pitchFamily="2" charset="0"/>
            </a:endParaRPr>
          </a:p>
          <a:p>
            <a:pPr algn="just"/>
            <a:endParaRPr lang="ru-RU" sz="1700" b="1" dirty="0">
              <a:solidFill>
                <a:schemeClr val="tx1"/>
              </a:solidFill>
              <a:latin typeface="Roboto" pitchFamily="2" charset="0"/>
            </a:endParaRPr>
          </a:p>
          <a:p>
            <a:pPr algn="just"/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Комплексный план организационно-методической поддержки Школьных </a:t>
            </a:r>
            <a:r>
              <a:rPr lang="ru-RU" sz="1700" b="1" dirty="0" err="1">
                <a:solidFill>
                  <a:schemeClr val="tx1"/>
                </a:solidFill>
                <a:latin typeface="Roboto" pitchFamily="2" charset="0"/>
              </a:rPr>
              <a:t>Кванториумов</a:t>
            </a:r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 и центров «Точка роста» утверждается на уровне субъекта РФ до начала учебного года и включает в себя мероприятия по вовлечению инфраструктуры национального проекта «Образование» в их сопровождение</a:t>
            </a:r>
          </a:p>
          <a:p>
            <a:pPr algn="just"/>
            <a:endParaRPr lang="ru-RU" sz="1700" b="1" dirty="0">
              <a:solidFill>
                <a:schemeClr val="tx1"/>
              </a:solidFill>
              <a:latin typeface="Roboto" pitchFamily="2" charset="0"/>
            </a:endParaRPr>
          </a:p>
          <a:p>
            <a:pPr algn="just"/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Информационная открытость деятельности центров «Точка роста» и Школьных </a:t>
            </a:r>
            <a:r>
              <a:rPr lang="ru-RU" sz="1700" b="1" dirty="0" err="1">
                <a:solidFill>
                  <a:schemeClr val="tx1"/>
                </a:solidFill>
                <a:latin typeface="Roboto" pitchFamily="2" charset="0"/>
              </a:rPr>
              <a:t>Кванториумов</a:t>
            </a:r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 обеспечивается за счет специальных разделов на сайтах организаций и региональных ресурсов</a:t>
            </a:r>
          </a:p>
          <a:p>
            <a:pPr algn="just"/>
            <a:endParaRPr lang="ru-RU" sz="1700" b="1" dirty="0">
              <a:solidFill>
                <a:schemeClr val="tx1"/>
              </a:solidFill>
              <a:latin typeface="Roboto" pitchFamily="2" charset="0"/>
            </a:endParaRPr>
          </a:p>
          <a:p>
            <a:pPr algn="just"/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На уровне субъекта РФ целесообразно предусмотреть средства на создание (</a:t>
            </a:r>
            <a:r>
              <a:rPr lang="ru-RU" sz="1700" b="1" dirty="0" err="1">
                <a:solidFill>
                  <a:schemeClr val="tx1"/>
                </a:solidFill>
                <a:latin typeface="Roboto" pitchFamily="2" charset="0"/>
              </a:rPr>
              <a:t>софинансирование</a:t>
            </a:r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 закупок, проведение ремонтных работ), финансовое обеспечение функционирования (стимулирование педагогов, расходные материалы, амортизация) и развитие (участие в мероприятиях, грантовая поддержка и пр.) центров «Точка роста» и Школьных </a:t>
            </a:r>
            <a:r>
              <a:rPr lang="ru-RU" sz="1700" b="1" dirty="0" err="1">
                <a:solidFill>
                  <a:schemeClr val="tx1"/>
                </a:solidFill>
                <a:latin typeface="Roboto" pitchFamily="2" charset="0"/>
              </a:rPr>
              <a:t>Кванториумов</a:t>
            </a:r>
            <a:endParaRPr lang="ru-RU" sz="1700" b="1" dirty="0">
              <a:solidFill>
                <a:schemeClr val="tx1"/>
              </a:solidFill>
              <a:latin typeface="Roboto" pitchFamily="2" charset="0"/>
            </a:endParaRPr>
          </a:p>
          <a:p>
            <a:pPr algn="just"/>
            <a:endParaRPr lang="ru-RU" sz="1700" b="1" dirty="0">
              <a:solidFill>
                <a:schemeClr val="tx1"/>
              </a:solidFill>
              <a:latin typeface="Roboto" pitchFamily="2" charset="0"/>
            </a:endParaRPr>
          </a:p>
          <a:p>
            <a:pPr algn="just"/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Ежеквартальный мониторинг функционирования центров «Точка роста» и Школьных </a:t>
            </a:r>
            <a:r>
              <a:rPr lang="ru-RU" sz="1700" b="1" dirty="0" err="1">
                <a:solidFill>
                  <a:schemeClr val="tx1"/>
                </a:solidFill>
                <a:latin typeface="Roboto" pitchFamily="2" charset="0"/>
              </a:rPr>
              <a:t>Кванториумов</a:t>
            </a:r>
            <a:r>
              <a:rPr lang="ru-RU" sz="1700" b="1" dirty="0">
                <a:solidFill>
                  <a:schemeClr val="tx1"/>
                </a:solidFill>
                <a:latin typeface="Roboto" pitchFamily="2" charset="0"/>
              </a:rPr>
              <a:t> включает в себя комплексный анализ (показатели, анализ комплексного плана, анализ реализации программ и мероприятий и пр.).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F8FE1B3-23E0-492B-A609-E5265FE52CD6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 и центры «Точка роста»: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важные акценты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3161AF-EF66-4FD4-BE45-16B87AF08EE6}"/>
              </a:ext>
            </a:extLst>
          </p:cNvPr>
          <p:cNvSpPr/>
          <p:nvPr/>
        </p:nvSpPr>
        <p:spPr>
          <a:xfrm>
            <a:off x="448646" y="1448121"/>
            <a:ext cx="366228" cy="680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Roboto" pitchFamily="2" charset="0"/>
              </a:rPr>
              <a:t>!</a:t>
            </a:r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BAA8BD-78DE-4EBC-801C-68B0928CEC20}"/>
              </a:ext>
            </a:extLst>
          </p:cNvPr>
          <p:cNvSpPr/>
          <p:nvPr/>
        </p:nvSpPr>
        <p:spPr>
          <a:xfrm>
            <a:off x="448646" y="2525752"/>
            <a:ext cx="366228" cy="680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Roboto" pitchFamily="2" charset="0"/>
              </a:rPr>
              <a:t>!</a:t>
            </a:r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BD105D9-CA5E-4908-86F2-68E783335AC6}"/>
              </a:ext>
            </a:extLst>
          </p:cNvPr>
          <p:cNvSpPr/>
          <p:nvPr/>
        </p:nvSpPr>
        <p:spPr>
          <a:xfrm>
            <a:off x="448646" y="3586005"/>
            <a:ext cx="366228" cy="680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Roboto" pitchFamily="2" charset="0"/>
              </a:rPr>
              <a:t>!</a:t>
            </a:r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EA17BD8-AF6E-456E-9D9B-7592CA0C451C}"/>
              </a:ext>
            </a:extLst>
          </p:cNvPr>
          <p:cNvSpPr/>
          <p:nvPr/>
        </p:nvSpPr>
        <p:spPr>
          <a:xfrm>
            <a:off x="448646" y="4592538"/>
            <a:ext cx="366228" cy="680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Roboto" pitchFamily="2" charset="0"/>
              </a:rPr>
              <a:t>!</a:t>
            </a:r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098F520-87D8-4289-9CF9-AB186F98021E}"/>
              </a:ext>
            </a:extLst>
          </p:cNvPr>
          <p:cNvSpPr/>
          <p:nvPr/>
        </p:nvSpPr>
        <p:spPr>
          <a:xfrm>
            <a:off x="448646" y="5743313"/>
            <a:ext cx="366228" cy="680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Roboto" pitchFamily="2" charset="0"/>
              </a:rPr>
              <a:t>!</a:t>
            </a:r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2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048CA22-1F63-49F5-8F93-C6E0C56C38F1}"/>
              </a:ext>
            </a:extLst>
          </p:cNvPr>
          <p:cNvSpPr/>
          <p:nvPr/>
        </p:nvSpPr>
        <p:spPr>
          <a:xfrm>
            <a:off x="659981" y="2650528"/>
            <a:ext cx="7622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 дорожной карте реализации мероприятия «Создание и функционирование детских технопарков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 на базе общеобразовательных организаций в 2022 году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E5C08-2F3C-4A43-9FF9-1D966DEE6A0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A25F-149E-415D-BEFC-977046C7660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35FDA3-341A-4688-BB92-CBE98E5B9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2815" r="61010" b="45495"/>
          <a:stretch/>
        </p:blipFill>
        <p:spPr>
          <a:xfrm>
            <a:off x="8558712" y="4465442"/>
            <a:ext cx="2099273" cy="70788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43E95F0-39FD-4F3D-BAD2-04152D277B48}"/>
              </a:ext>
            </a:extLst>
          </p:cNvPr>
          <p:cNvSpPr/>
          <p:nvPr/>
        </p:nvSpPr>
        <p:spPr>
          <a:xfrm>
            <a:off x="659982" y="4751103"/>
            <a:ext cx="70858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Крылова Наталья Александровна,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эксперт отдела регионального управления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проектной деятельностью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12808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D164DC-7E95-4A7A-94FF-0BC9D1B044BA}"/>
              </a:ext>
            </a:extLst>
          </p:cNvPr>
          <p:cNvSpPr txBox="1"/>
          <p:nvPr/>
        </p:nvSpPr>
        <p:spPr>
          <a:xfrm>
            <a:off x="458372" y="334202"/>
            <a:ext cx="9415300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Дорожная карта по созданию</a:t>
            </a:r>
          </a:p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               «Школьных </a:t>
            </a:r>
            <a:r>
              <a:rPr lang="ru-RU" sz="3200" b="1" dirty="0" err="1">
                <a:solidFill>
                  <a:srgbClr val="0070C0"/>
                </a:solidFill>
                <a:latin typeface="Arial"/>
                <a:cs typeface="Arial"/>
              </a:rPr>
              <a:t>кванториумов</a:t>
            </a: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C293D9B9-065C-4535-B40B-7A7B0AA6164B}"/>
              </a:ext>
            </a:extLst>
          </p:cNvPr>
          <p:cNvSpPr/>
          <p:nvPr/>
        </p:nvSpPr>
        <p:spPr>
          <a:xfrm>
            <a:off x="585627" y="1530849"/>
            <a:ext cx="246580" cy="4826771"/>
          </a:xfrm>
          <a:prstGeom prst="downArrow">
            <a:avLst>
              <a:gd name="adj1" fmla="val 33334"/>
              <a:gd name="adj2" fmla="val 6666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1CD6243-32DB-445D-9891-2F414AB013E0}"/>
              </a:ext>
            </a:extLst>
          </p:cNvPr>
          <p:cNvSpPr/>
          <p:nvPr/>
        </p:nvSpPr>
        <p:spPr>
          <a:xfrm>
            <a:off x="950421" y="1551213"/>
            <a:ext cx="9986357" cy="4622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ноября X - 1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Утверждены: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дорожная карта, ответственное лицо, типовое положение, реестр организаций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отдельному графику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 и утвержден инфраструктурный лист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февраля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 типовой проект дизайна и зонирования помещений «</a:t>
            </a:r>
            <a:r>
              <a:rPr lang="ru-RU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Школьного </a:t>
            </a:r>
            <a:r>
              <a:rPr lang="ru-RU" sz="1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марта X года </a:t>
            </a:r>
            <a:r>
              <a:rPr lang="ru-RU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Обеспечено наличие базового набора оборудования, средств обучения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15 февраля X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Объявлены закупки товаров, работ, услуг для создания «</a:t>
            </a:r>
            <a:r>
              <a:rPr lang="ru-RU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Школьного </a:t>
            </a:r>
            <a:r>
              <a:rPr lang="ru-RU" sz="1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30 июня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справка об организациях 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Утверждены планы мероприятий Школьных </a:t>
            </a:r>
            <a:r>
              <a:rPr lang="ru-RU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Кванториумов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учебный год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Получено, установлено и налажено оборудование «Школьного </a:t>
            </a:r>
            <a:r>
              <a:rPr lang="ru-RU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на соответствие с методическими рекомендациями 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мероприятий по организационно-методической поддержке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15 сентября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Начало работы «Школьного </a:t>
            </a:r>
            <a:r>
              <a:rPr lang="ru-RU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 октября X года, далее – ежеквартально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Ежеквартальный мониторинг показателей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календарного года 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Проведено повышение квалификации педагогических работников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календарного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повышении квалификации педагогических работников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20530" y="1717139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D8E7111-D574-4FD6-A6A2-10EA20B54011}"/>
              </a:ext>
            </a:extLst>
          </p:cNvPr>
          <p:cNvSpPr/>
          <p:nvPr/>
        </p:nvSpPr>
        <p:spPr>
          <a:xfrm>
            <a:off x="620530" y="2403033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DC2C5BBE-424A-49DA-8E19-F22D934598CB}"/>
              </a:ext>
            </a:extLst>
          </p:cNvPr>
          <p:cNvSpPr/>
          <p:nvPr/>
        </p:nvSpPr>
        <p:spPr>
          <a:xfrm>
            <a:off x="620530" y="2718648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5849898F-9B71-494B-83E0-C376E7ADE04E}"/>
              </a:ext>
            </a:extLst>
          </p:cNvPr>
          <p:cNvSpPr/>
          <p:nvPr/>
        </p:nvSpPr>
        <p:spPr>
          <a:xfrm>
            <a:off x="620530" y="3042949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A8F2D15-03C3-4773-AC01-4BEED781EF5E}"/>
              </a:ext>
            </a:extLst>
          </p:cNvPr>
          <p:cNvSpPr/>
          <p:nvPr/>
        </p:nvSpPr>
        <p:spPr>
          <a:xfrm>
            <a:off x="620530" y="3352416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F1002C98-0120-47A2-AECF-94A2090C0AF3}"/>
              </a:ext>
            </a:extLst>
          </p:cNvPr>
          <p:cNvSpPr/>
          <p:nvPr/>
        </p:nvSpPr>
        <p:spPr>
          <a:xfrm>
            <a:off x="620530" y="3679548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CDBB339-40A6-4D41-A4D0-1655FED05ACD}"/>
              </a:ext>
            </a:extLst>
          </p:cNvPr>
          <p:cNvSpPr/>
          <p:nvPr/>
        </p:nvSpPr>
        <p:spPr>
          <a:xfrm>
            <a:off x="620530" y="4927034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8DF7079-E59C-4F63-8398-A1859BFAB42B}"/>
              </a:ext>
            </a:extLst>
          </p:cNvPr>
          <p:cNvSpPr/>
          <p:nvPr/>
        </p:nvSpPr>
        <p:spPr>
          <a:xfrm>
            <a:off x="620530" y="5258461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1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9235" y="1629341"/>
            <a:ext cx="1047134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 дизайна и зонирования помещений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«Школьного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01 февраля 2022 года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информационная справка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30 июня 2022 года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Фотомониторинг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25 августа 2022 года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реестр документов, подтверждающих приемку материальных ценностей и услуг в рамках создания субсидиарной сущности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оформляется единым документом в целом по субъекту Российской Федерации в формате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формате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(подписывается должностным лицом органа исполнительной власти субъекта Российской Федерации)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 августа 2022 года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сведения о повышении квалификации педагогических работников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 декабря 2022 года.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244" y="5795453"/>
            <a:ext cx="10736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16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7804" y="3686495"/>
            <a:ext cx="565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75075"/>
                </a:solidFill>
                <a:sym typeface="Calibri"/>
              </a:rPr>
              <a:t> </a:t>
            </a:r>
            <a:endParaRPr lang="ru-RU" sz="2400" b="1" dirty="0">
              <a:solidFill>
                <a:srgbClr val="375075"/>
              </a:solidFill>
            </a:endParaRPr>
          </a:p>
          <a:p>
            <a:r>
              <a:rPr lang="ru-RU" sz="2400" b="1" dirty="0">
                <a:solidFill>
                  <a:srgbClr val="375075"/>
                </a:solidFill>
              </a:rPr>
              <a:t> </a:t>
            </a:r>
            <a:endParaRPr lang="ru-RU" sz="2400" b="1" dirty="0">
              <a:solidFill>
                <a:srgbClr val="375075"/>
              </a:solidFill>
              <a:sym typeface="Calibri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D6CC42A-FF9C-4D5C-9107-8E46BE3B88C6}"/>
              </a:ext>
            </a:extLst>
          </p:cNvPr>
          <p:cNvSpPr txBox="1">
            <a:spLocks/>
          </p:cNvSpPr>
          <p:nvPr/>
        </p:nvSpPr>
        <p:spPr>
          <a:xfrm>
            <a:off x="333656" y="72569"/>
            <a:ext cx="6835366" cy="830998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64BD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784585" y="3098874"/>
            <a:ext cx="3737849" cy="128103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Методическими рекомендациями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EFF0531-83F3-41F5-A002-02B1E57D213C}"/>
              </a:ext>
            </a:extLst>
          </p:cNvPr>
          <p:cNvSpPr/>
          <p:nvPr/>
        </p:nvSpPr>
        <p:spPr>
          <a:xfrm>
            <a:off x="1303902" y="3967914"/>
            <a:ext cx="2084727" cy="441275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r>
              <a:rPr lang="ru-RU" sz="16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8AF2D5-D5B3-431B-854C-8CE51D06B7CA}"/>
              </a:ext>
            </a:extLst>
          </p:cNvPr>
          <p:cNvSpPr/>
          <p:nvPr/>
        </p:nvSpPr>
        <p:spPr>
          <a:xfrm>
            <a:off x="771239" y="4748362"/>
            <a:ext cx="3751195" cy="128103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Руководством по дизайну и фирменному стилю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EEAFEAD-935F-453B-86FE-1A61A9C6DB54}"/>
              </a:ext>
            </a:extLst>
          </p:cNvPr>
          <p:cNvSpPr/>
          <p:nvPr/>
        </p:nvSpPr>
        <p:spPr>
          <a:xfrm>
            <a:off x="1242418" y="6060938"/>
            <a:ext cx="2808835" cy="544090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r>
              <a:rPr lang="ru-RU" sz="16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Академия Минпросвещения России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AF7D4C92-A3DD-4C03-B999-B49D202D01E8}"/>
              </a:ext>
            </a:extLst>
          </p:cNvPr>
          <p:cNvSpPr txBox="1">
            <a:spLocks/>
          </p:cNvSpPr>
          <p:nvPr/>
        </p:nvSpPr>
        <p:spPr>
          <a:xfrm>
            <a:off x="98101" y="287923"/>
            <a:ext cx="11138468" cy="6428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 типовой проект дизайна и зонирования помещений «Школьного </a:t>
            </a:r>
            <a:r>
              <a:rPr lang="ru-RU" sz="20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февраля 2022 года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5128" y="2155027"/>
            <a:ext cx="3624819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Руководствуясь: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86659" y="4411352"/>
            <a:ext cx="5339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Подсистеме «Согласования проекта дизайна и зонирования» СУПД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373383" y="3208263"/>
            <a:ext cx="614421" cy="114566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3772B73-8B7C-4C5D-BBEC-159B8AE0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99" y="3201611"/>
            <a:ext cx="2938604" cy="10750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34543" y="1299222"/>
            <a:ext cx="5293309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КООРДИНАТОР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75724" y="2155027"/>
            <a:ext cx="5316783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дизайна и зонирования :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333656" y="3299263"/>
            <a:ext cx="349443" cy="54245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333656" y="4846430"/>
            <a:ext cx="349443" cy="54245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303902" y="1988223"/>
            <a:ext cx="8138962" cy="67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373383" y="5242349"/>
            <a:ext cx="58631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выполнения КТ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РОИВ о рассмотрении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федерального проектного офиса о согласовании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Распорядительный акт РОИВ об утверждении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23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5240" y="187674"/>
            <a:ext cx="9661236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точка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30 июня X года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справка об организациях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32598" b="64631"/>
          <a:stretch/>
        </p:blipFill>
        <p:spPr>
          <a:xfrm>
            <a:off x="435240" y="1657581"/>
            <a:ext cx="5106578" cy="4429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33081"/>
          <a:stretch/>
        </p:blipFill>
        <p:spPr>
          <a:xfrm>
            <a:off x="5800436" y="1657580"/>
            <a:ext cx="5514109" cy="45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89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304800" y="88581"/>
            <a:ext cx="92085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Повестка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317DEC1-9707-4A93-95B2-824386221C20}"/>
              </a:ext>
            </a:extLst>
          </p:cNvPr>
          <p:cNvSpPr/>
          <p:nvPr/>
        </p:nvSpPr>
        <p:spPr>
          <a:xfrm>
            <a:off x="0" y="957559"/>
            <a:ext cx="11149781" cy="603279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317DEC1-9707-4A93-95B2-824386221C20}"/>
              </a:ext>
            </a:extLst>
          </p:cNvPr>
          <p:cNvSpPr/>
          <p:nvPr/>
        </p:nvSpPr>
        <p:spPr>
          <a:xfrm>
            <a:off x="385665" y="1046140"/>
            <a:ext cx="10764116" cy="543326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1" algn="just"/>
            <a:endParaRPr lang="ru-RU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1. Об основных изменениях в содержании методических рекомендаций 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России по реализации мероприятия «Создание и функционирование детских технопарков «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 на базе общеобразовательных организаций в 2022 году.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2. О дорожной карте реализации мероприятия «Создание и функционирование детских технопарков «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 на базе общеобразовательных организаций в 2022 году.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3. О перечне оборудования и средств воспитания   детского технопарка «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 на базе общеобразовательных организаций 2022 году.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4. Рекомендации по оформлению помещений детского технопарка «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 на базе общеобразовательных организаций 2022 году.</a:t>
            </a:r>
          </a:p>
          <a:p>
            <a:pPr algn="just"/>
            <a:r>
              <a:rPr lang="ru-RU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</a:t>
            </a:r>
          </a:p>
          <a:p>
            <a:pPr algn="just"/>
            <a:endParaRPr lang="ru-RU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44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897" y="177701"/>
            <a:ext cx="8263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44083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Специальный раздел детский технопарк «</a:t>
            </a:r>
            <a:r>
              <a:rPr lang="ru-RU" sz="20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официального сайта школы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EE3EF9E-85E8-4236-ADCA-05303381F82D}"/>
              </a:ext>
            </a:extLst>
          </p:cNvPr>
          <p:cNvCxnSpPr/>
          <p:nvPr/>
        </p:nvCxnSpPr>
        <p:spPr>
          <a:xfrm>
            <a:off x="5845641" y="1547949"/>
            <a:ext cx="0" cy="49941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ED5822-4F3F-4453-ADD0-48FD0838EB3C}"/>
              </a:ext>
            </a:extLst>
          </p:cNvPr>
          <p:cNvSpPr/>
          <p:nvPr/>
        </p:nvSpPr>
        <p:spPr>
          <a:xfrm>
            <a:off x="6126234" y="1596845"/>
            <a:ext cx="4915988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000" b="1" u="sng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Перечень подразделов: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Общая информация о детском технопарке «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 (цели, задачи, ресурсы создания, НПО);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Документы (приказ о назначении руководителя, Положение);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Образовательные программы;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Педагоги;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Материально-техническая база;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Режим занятий;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Мероприятия;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Дополнительная информация (то, что не вошло выше);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Обратная связь (контакты, социальные сети).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60BAE9-26ED-49BF-B087-70942E159B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9" y="1596252"/>
            <a:ext cx="4933950" cy="48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8ED5822-4F3F-4453-ADD0-48FD0838EB3C}"/>
              </a:ext>
            </a:extLst>
          </p:cNvPr>
          <p:cNvSpPr/>
          <p:nvPr/>
        </p:nvSpPr>
        <p:spPr>
          <a:xfrm>
            <a:off x="6126234" y="755689"/>
            <a:ext cx="491598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000" b="1" u="sng" kern="0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Методические указания</a:t>
            </a:r>
          </a:p>
          <a:p>
            <a:pPr lvl="0" algn="just">
              <a:lnSpc>
                <a:spcPct val="107000"/>
              </a:lnSpc>
            </a:pPr>
            <a:r>
              <a:rPr lang="ru-RU" sz="2000" b="1" kern="0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Письмо от 09.08.2021 № 2571</a:t>
            </a:r>
          </a:p>
        </p:txBody>
      </p:sp>
    </p:spTree>
    <p:extLst>
      <p:ext uri="{BB962C8B-B14F-4D97-AF65-F5344CB8AC3E}">
        <p14:creationId xmlns:p14="http://schemas.microsoft.com/office/powerpoint/2010/main" val="3096646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290" y="139603"/>
            <a:ext cx="1092142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точка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Получено, установлено и налажено оборудование «Школьного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2299" y="1389114"/>
            <a:ext cx="44128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Формат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Excel</a:t>
            </a:r>
          </a:p>
          <a:p>
            <a:pPr indent="4508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Формат .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pdf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Подпись </a:t>
            </a: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ответственного лица</a:t>
            </a:r>
          </a:p>
          <a:p>
            <a:pPr indent="4508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Печать </a:t>
            </a:r>
          </a:p>
          <a:p>
            <a:pPr indent="4508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8972" y="1116552"/>
            <a:ext cx="4959751" cy="52629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ИНН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Адрес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Контрагент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Сумма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Реквизиты документа (дата, номер)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Наименование позиции 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1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290" y="139603"/>
            <a:ext cx="1092142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точка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Получено, установлено и налажено оборудование «Школьного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95901" y="1962363"/>
          <a:ext cx="10448818" cy="3575412"/>
        </p:xfrm>
        <a:graphic>
          <a:graphicData uri="http://schemas.openxmlformats.org/drawingml/2006/table">
            <a:tbl>
              <a:tblPr/>
              <a:tblGrid>
                <a:gridCol w="695840">
                  <a:extLst>
                    <a:ext uri="{9D8B030D-6E8A-4147-A177-3AD203B41FA5}">
                      <a16:colId xmlns:a16="http://schemas.microsoft.com/office/drawing/2014/main" xmlns="" val="4191347629"/>
                    </a:ext>
                  </a:extLst>
                </a:gridCol>
                <a:gridCol w="729509">
                  <a:extLst>
                    <a:ext uri="{9D8B030D-6E8A-4147-A177-3AD203B41FA5}">
                      <a16:colId xmlns:a16="http://schemas.microsoft.com/office/drawing/2014/main" xmlns="" val="1143438784"/>
                    </a:ext>
                  </a:extLst>
                </a:gridCol>
                <a:gridCol w="920304">
                  <a:extLst>
                    <a:ext uri="{9D8B030D-6E8A-4147-A177-3AD203B41FA5}">
                      <a16:colId xmlns:a16="http://schemas.microsoft.com/office/drawing/2014/main" xmlns="" val="644431535"/>
                    </a:ext>
                  </a:extLst>
                </a:gridCol>
                <a:gridCol w="1324340">
                  <a:extLst>
                    <a:ext uri="{9D8B030D-6E8A-4147-A177-3AD203B41FA5}">
                      <a16:colId xmlns:a16="http://schemas.microsoft.com/office/drawing/2014/main" xmlns="" val="624465286"/>
                    </a:ext>
                  </a:extLst>
                </a:gridCol>
                <a:gridCol w="1414126">
                  <a:extLst>
                    <a:ext uri="{9D8B030D-6E8A-4147-A177-3AD203B41FA5}">
                      <a16:colId xmlns:a16="http://schemas.microsoft.com/office/drawing/2014/main" xmlns="" val="925875507"/>
                    </a:ext>
                  </a:extLst>
                </a:gridCol>
                <a:gridCol w="1133545">
                  <a:extLst>
                    <a:ext uri="{9D8B030D-6E8A-4147-A177-3AD203B41FA5}">
                      <a16:colId xmlns:a16="http://schemas.microsoft.com/office/drawing/2014/main" xmlns="" val="3966159762"/>
                    </a:ext>
                  </a:extLst>
                </a:gridCol>
                <a:gridCol w="808071">
                  <a:extLst>
                    <a:ext uri="{9D8B030D-6E8A-4147-A177-3AD203B41FA5}">
                      <a16:colId xmlns:a16="http://schemas.microsoft.com/office/drawing/2014/main" xmlns="" val="2758918226"/>
                    </a:ext>
                  </a:extLst>
                </a:gridCol>
                <a:gridCol w="1144769">
                  <a:extLst>
                    <a:ext uri="{9D8B030D-6E8A-4147-A177-3AD203B41FA5}">
                      <a16:colId xmlns:a16="http://schemas.microsoft.com/office/drawing/2014/main" xmlns="" val="3751960658"/>
                    </a:ext>
                  </a:extLst>
                </a:gridCol>
                <a:gridCol w="1144769">
                  <a:extLst>
                    <a:ext uri="{9D8B030D-6E8A-4147-A177-3AD203B41FA5}">
                      <a16:colId xmlns:a16="http://schemas.microsoft.com/office/drawing/2014/main" xmlns="" val="2439754494"/>
                    </a:ext>
                  </a:extLst>
                </a:gridCol>
                <a:gridCol w="1133545">
                  <a:extLst>
                    <a:ext uri="{9D8B030D-6E8A-4147-A177-3AD203B41FA5}">
                      <a16:colId xmlns:a16="http://schemas.microsoft.com/office/drawing/2014/main" xmlns="" val="931104011"/>
                    </a:ext>
                  </a:extLst>
                </a:gridCol>
              </a:tblGrid>
              <a:tr h="32441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субъекта Российской Федерации:</a:t>
                      </a:r>
                    </a:p>
                  </a:txBody>
                  <a:tcPr marL="6186" marR="6186" marT="6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1514767"/>
                  </a:ext>
                </a:extLst>
              </a:tr>
              <a:tr h="30780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6" marR="6186" marT="61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1233965"/>
                  </a:ext>
                </a:extLst>
              </a:tr>
              <a:tr h="1096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ИНН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 образовательной организации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Контрагент, реквизиты контракта/договора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Сумма, руб.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документа (тн/упд/акт)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Реквизиты подтверждающего документа (товарная накладная, универсальный предаточный документ, акт)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позиции инфраструктурного листа</a:t>
                      </a:r>
                      <a:r>
                        <a:rPr lang="ru-RU" sz="9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8408045"/>
                  </a:ext>
                </a:extLst>
              </a:tr>
              <a:tr h="307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Номер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3861150"/>
                  </a:ext>
                </a:extLst>
              </a:tr>
              <a:tr h="307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тн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8555545"/>
                  </a:ext>
                </a:extLst>
              </a:tr>
              <a:tr h="307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3464251"/>
                  </a:ext>
                </a:extLst>
              </a:tr>
              <a:tr h="307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6913529"/>
                  </a:ext>
                </a:extLst>
              </a:tr>
              <a:tr h="307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9964443"/>
                  </a:ext>
                </a:extLst>
              </a:tr>
              <a:tr h="307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86" marR="6186" marT="6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435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76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A0454AF-6356-417B-9AA7-267228FDA057}"/>
              </a:ext>
            </a:extLst>
          </p:cNvPr>
          <p:cNvSpPr txBox="1">
            <a:spLocks/>
          </p:cNvSpPr>
          <p:nvPr/>
        </p:nvSpPr>
        <p:spPr>
          <a:xfrm>
            <a:off x="217221" y="0"/>
            <a:ext cx="11245361" cy="7810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точка</a:t>
            </a:r>
          </a:p>
          <a:p>
            <a:pPr algn="l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соответствие с методическими рекомендациями</a:t>
            </a:r>
            <a:endParaRPr lang="ru-RU" sz="16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77" y="1170174"/>
            <a:ext cx="3774860" cy="25178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098" y="1154128"/>
            <a:ext cx="3774859" cy="2517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377" y="3947090"/>
            <a:ext cx="4081218" cy="2722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613" y="3947090"/>
            <a:ext cx="4072391" cy="271625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A0454AF-6356-417B-9AA7-267228FDA057}"/>
              </a:ext>
            </a:extLst>
          </p:cNvPr>
          <p:cNvSpPr txBox="1">
            <a:spLocks/>
          </p:cNvSpPr>
          <p:nvPr/>
        </p:nvSpPr>
        <p:spPr>
          <a:xfrm>
            <a:off x="96715" y="984738"/>
            <a:ext cx="3182816" cy="29623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Кабинеты, оснащённые учебным оборудованием за счет средств федеральной субсидии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7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A0454AF-6356-417B-9AA7-267228FDA057}"/>
              </a:ext>
            </a:extLst>
          </p:cNvPr>
          <p:cNvSpPr txBox="1">
            <a:spLocks/>
          </p:cNvSpPr>
          <p:nvPr/>
        </p:nvSpPr>
        <p:spPr>
          <a:xfrm>
            <a:off x="123092" y="55143"/>
            <a:ext cx="11245361" cy="7810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точка</a:t>
            </a:r>
          </a:p>
          <a:p>
            <a:pPr algn="l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соответствие с методическими рекомендациями</a:t>
            </a:r>
            <a:endParaRPr lang="ru-RU" sz="16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A0454AF-6356-417B-9AA7-267228FDA057}"/>
              </a:ext>
            </a:extLst>
          </p:cNvPr>
          <p:cNvSpPr txBox="1">
            <a:spLocks/>
          </p:cNvSpPr>
          <p:nvPr/>
        </p:nvSpPr>
        <p:spPr>
          <a:xfrm>
            <a:off x="217221" y="1329168"/>
            <a:ext cx="2713857" cy="22477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Фасад с входной группой</a:t>
            </a:r>
          </a:p>
          <a:p>
            <a:pPr algn="l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Информационные таблички 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" t="3289" r="1755" b="29934"/>
          <a:stretch/>
        </p:blipFill>
        <p:spPr>
          <a:xfrm>
            <a:off x="486695" y="3335583"/>
            <a:ext cx="3065929" cy="27297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271" y="1659667"/>
            <a:ext cx="3279039" cy="4372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929" y="1659667"/>
            <a:ext cx="3279037" cy="43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4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1471" y="123092"/>
            <a:ext cx="911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точка </a:t>
            </a:r>
          </a:p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календарного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Проведено повышение квалификации педагогических работников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71" y="2316356"/>
            <a:ext cx="10734783" cy="20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71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4698" y="140682"/>
            <a:ext cx="7238274" cy="8069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Координаторы проекта: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461594" y="1444383"/>
            <a:ext cx="2586253" cy="50207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Организационно-информационное сопровождение (контроль и мониторинг реализации контрольных точек дорожной карты)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Крылова Наталья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(916) 113-32-75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krylovana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@apkpro.ru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Содержательная и организационно-методическая поддержка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Воробьев Михаил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(909) 703-90-66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vorobevmv@apkpro.ru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6779039" y="3740727"/>
            <a:ext cx="2475588" cy="133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>
            <a:defPPr>
              <a:defRPr lang="ru-RU"/>
            </a:defPPr>
            <a:lvl1pPr indent="0">
              <a:spcBef>
                <a:spcPts val="0"/>
              </a:spcBef>
              <a:buFont typeface="Arial" pitchFamily="34" charset="0"/>
              <a:buNone/>
              <a:defRPr sz="1600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F57679-EF85-485C-8098-F5765E141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>
          <a:xfrm>
            <a:off x="934025" y="1602644"/>
            <a:ext cx="1047467" cy="1122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97" y="4068875"/>
            <a:ext cx="1018342" cy="1415129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CC3F930A-599C-43D1-9278-441B54DC80E5}"/>
              </a:ext>
            </a:extLst>
          </p:cNvPr>
          <p:cNvSpPr txBox="1">
            <a:spLocks/>
          </p:cNvSpPr>
          <p:nvPr/>
        </p:nvSpPr>
        <p:spPr>
          <a:xfrm>
            <a:off x="7315585" y="4090796"/>
            <a:ext cx="2351309" cy="14685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>
            <a:defPPr>
              <a:defRPr lang="ru-RU"/>
            </a:defPPr>
            <a:lvl1pPr indent="0">
              <a:spcBef>
                <a:spcPts val="0"/>
              </a:spcBef>
              <a:buFont typeface="Arial" pitchFamily="34" charset="0"/>
              <a:buNone/>
              <a:defRPr sz="1600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и зонирование помещений центра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Хомякова Васса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(962) 917-87-02,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homyakovavr@apkpro.ru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3B637B-DAE1-470C-ADBB-5A140BBE6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5646227" y="1602644"/>
            <a:ext cx="1118737" cy="1226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3F700BF-9C76-4836-A6A3-7DA9E6AB68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412"/>
          <a:stretch/>
        </p:blipFill>
        <p:spPr>
          <a:xfrm>
            <a:off x="939182" y="4259477"/>
            <a:ext cx="1037154" cy="12245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25059" y="1436248"/>
            <a:ext cx="2541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Содержательная и организационно-методическая поддержка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Бурухина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Дарья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(909) 009-16-90</a:t>
            </a:r>
          </a:p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buruhinadu@apkpro.ru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58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048CA22-1F63-49F5-8F93-C6E0C56C38F1}"/>
              </a:ext>
            </a:extLst>
          </p:cNvPr>
          <p:cNvSpPr/>
          <p:nvPr/>
        </p:nvSpPr>
        <p:spPr>
          <a:xfrm>
            <a:off x="659981" y="2851497"/>
            <a:ext cx="7622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 перечне оборудования и средств воспитания   детского технопарка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 на базе общеобразовательных организаций 2022 году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E5C08-2F3C-4A43-9FF9-1D966DEE6A0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A25F-149E-415D-BEFC-977046C7660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35FDA3-341A-4688-BB92-CBE98E5B9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2815" r="61010" b="45495"/>
          <a:stretch/>
        </p:blipFill>
        <p:spPr>
          <a:xfrm>
            <a:off x="8558712" y="4465442"/>
            <a:ext cx="2099273" cy="70788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43E95F0-39FD-4F3D-BAD2-04152D277B48}"/>
              </a:ext>
            </a:extLst>
          </p:cNvPr>
          <p:cNvSpPr/>
          <p:nvPr/>
        </p:nvSpPr>
        <p:spPr>
          <a:xfrm>
            <a:off x="659982" y="4751103"/>
            <a:ext cx="70858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Милова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Ирина Сергеевна,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заместитель начальника отдела инфраструктурного сопровождения нацпроекта «Образование»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1830299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7804" y="3686495"/>
            <a:ext cx="565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75075"/>
                </a:solidFill>
                <a:sym typeface="Calibri"/>
              </a:rPr>
              <a:t> </a:t>
            </a:r>
            <a:endParaRPr lang="ru-RU" sz="2400" b="1" dirty="0">
              <a:solidFill>
                <a:srgbClr val="375075"/>
              </a:solidFill>
            </a:endParaRPr>
          </a:p>
          <a:p>
            <a:r>
              <a:rPr lang="ru-RU" sz="2400" b="1" dirty="0">
                <a:solidFill>
                  <a:srgbClr val="375075"/>
                </a:solidFill>
              </a:rPr>
              <a:t> </a:t>
            </a:r>
            <a:endParaRPr lang="ru-RU" sz="2400" b="1" dirty="0">
              <a:solidFill>
                <a:srgbClr val="375075"/>
              </a:solidFill>
              <a:sym typeface="Calibri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D6CC42A-FF9C-4D5C-9107-8E46BE3B88C6}"/>
              </a:ext>
            </a:extLst>
          </p:cNvPr>
          <p:cNvSpPr txBox="1">
            <a:spLocks/>
          </p:cNvSpPr>
          <p:nvPr/>
        </p:nvSpPr>
        <p:spPr>
          <a:xfrm>
            <a:off x="333656" y="72569"/>
            <a:ext cx="6835366" cy="830998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64BD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1063188" y="2948583"/>
            <a:ext cx="3737849" cy="97167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Методическими рекомендациями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EFF0531-83F3-41F5-A002-02B1E57D213C}"/>
              </a:ext>
            </a:extLst>
          </p:cNvPr>
          <p:cNvSpPr/>
          <p:nvPr/>
        </p:nvSpPr>
        <p:spPr>
          <a:xfrm>
            <a:off x="1063188" y="3963067"/>
            <a:ext cx="2084727" cy="441275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r>
              <a:rPr lang="ru-RU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8AF2D5-D5B3-431B-854C-8CE51D06B7CA}"/>
              </a:ext>
            </a:extLst>
          </p:cNvPr>
          <p:cNvSpPr/>
          <p:nvPr/>
        </p:nvSpPr>
        <p:spPr>
          <a:xfrm>
            <a:off x="1036775" y="4805619"/>
            <a:ext cx="3412133" cy="90197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Регламентом соответствия ИЛ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EEAFEAD-935F-453B-86FE-1A61A9C6DB54}"/>
              </a:ext>
            </a:extLst>
          </p:cNvPr>
          <p:cNvSpPr/>
          <p:nvPr/>
        </p:nvSpPr>
        <p:spPr>
          <a:xfrm>
            <a:off x="1032542" y="5743774"/>
            <a:ext cx="2115373" cy="938155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r>
              <a:rPr lang="ru-RU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Академия Минпросвещения</a:t>
            </a:r>
          </a:p>
          <a:p>
            <a:r>
              <a:rPr lang="ru-RU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60022FB-BEAB-4134-9660-68D22B2CD46F}"/>
              </a:ext>
            </a:extLst>
          </p:cNvPr>
          <p:cNvSpPr/>
          <p:nvPr/>
        </p:nvSpPr>
        <p:spPr>
          <a:xfrm>
            <a:off x="7244862" y="5746416"/>
            <a:ext cx="395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375075"/>
                </a:solidFill>
              </a:rPr>
              <a:t>*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принимая во внимание потребности участвующих в проекте общеобразовательных организаций субъекта Российской Федерации и бюджет проекта, состоящий из субсидии из федерального бюджета и бюджетных ассигнований регионального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AF7D4C92-A3DD-4C03-B999-B49D202D01E8}"/>
              </a:ext>
            </a:extLst>
          </p:cNvPr>
          <p:cNvSpPr txBox="1">
            <a:spLocks/>
          </p:cNvSpPr>
          <p:nvPr/>
        </p:nvSpPr>
        <p:spPr>
          <a:xfrm>
            <a:off x="89308" y="166644"/>
            <a:ext cx="8177450" cy="6428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Инфраструктурные листы 2022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E192D01-BE29-4680-9F9E-9B9110992DD8}"/>
              </a:ext>
            </a:extLst>
          </p:cNvPr>
          <p:cNvCxnSpPr>
            <a:cxnSpLocks/>
          </p:cNvCxnSpPr>
          <p:nvPr/>
        </p:nvCxnSpPr>
        <p:spPr>
          <a:xfrm flipH="1" flipV="1">
            <a:off x="7388692" y="5682927"/>
            <a:ext cx="3733565" cy="19107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99439" y="1970017"/>
            <a:ext cx="4697953" cy="8309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Руководствуясь:</a:t>
            </a:r>
          </a:p>
          <a:p>
            <a:pPr algn="just"/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4089" y="4633191"/>
            <a:ext cx="4128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Модуле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«Управление инфраструктурными листами» СУПД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381038" y="3019957"/>
            <a:ext cx="614421" cy="146474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3772B73-8B7C-4C5D-BBEC-159B8AE0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692" y="3109131"/>
            <a:ext cx="3656448" cy="133760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52127" y="1210769"/>
            <a:ext cx="5293309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КООРДИНАТОР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80889" y="1989452"/>
            <a:ext cx="4864251" cy="8309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инфраструктурный лист*: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683099" y="3236719"/>
            <a:ext cx="349443" cy="542450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683098" y="5014071"/>
            <a:ext cx="349443" cy="542450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1573" y="5779663"/>
            <a:ext cx="2695819" cy="58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600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от 09.11.2021 № 4080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64255" y="3978898"/>
            <a:ext cx="223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 01.11.2021 № ТВ-1914/02</a:t>
            </a:r>
            <a:endParaRPr lang="ru-RU" sz="1600" dirty="0">
              <a:ln w="0"/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3E192D01-BE29-4680-9F9E-9B9110992DD8}"/>
              </a:ext>
            </a:extLst>
          </p:cNvPr>
          <p:cNvCxnSpPr>
            <a:cxnSpLocks/>
          </p:cNvCxnSpPr>
          <p:nvPr/>
        </p:nvCxnSpPr>
        <p:spPr>
          <a:xfrm flipH="1" flipV="1">
            <a:off x="2073854" y="4723005"/>
            <a:ext cx="1767523" cy="477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44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6387" y="1249138"/>
            <a:ext cx="4872601" cy="5567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предоставления заключений о соответствии ИЛ ЕТС: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7" y="2340620"/>
            <a:ext cx="126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8027" y="2341570"/>
            <a:ext cx="12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0981" y="2340622"/>
            <a:ext cx="107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ФО1</a:t>
            </a:r>
            <a:endParaRPr lang="ru-RU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5028" y="2340621"/>
            <a:ext cx="88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ФО2</a:t>
            </a:r>
            <a:endParaRPr lang="ru-RU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1739505" y="3757541"/>
            <a:ext cx="8493919" cy="41128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100" b="1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728559" y="2590346"/>
            <a:ext cx="345863" cy="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859334" y="2586961"/>
            <a:ext cx="283238" cy="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153052" y="2507364"/>
            <a:ext cx="410981" cy="321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179030" y="2682812"/>
            <a:ext cx="410983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 flipH="1">
            <a:off x="3191294" y="1323154"/>
            <a:ext cx="7" cy="2868994"/>
          </a:xfrm>
          <a:prstGeom prst="bentConnector3">
            <a:avLst>
              <a:gd name="adj1" fmla="val -2147483647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22582" y="2889863"/>
            <a:ext cx="16963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доработку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5400000" flipH="1">
            <a:off x="2367861" y="978894"/>
            <a:ext cx="296453" cy="4764722"/>
          </a:xfrm>
          <a:prstGeom prst="leftBrace">
            <a:avLst>
              <a:gd name="adj1" fmla="val 38557"/>
              <a:gd name="adj2" fmla="val 50000"/>
            </a:avLst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 dirty="0"/>
          </a:p>
          <a:p>
            <a:pPr algn="ctr"/>
            <a:endParaRPr lang="ru-RU" sz="1350" dirty="0"/>
          </a:p>
          <a:p>
            <a:pPr algn="ctr"/>
            <a:endParaRPr lang="ru-RU" sz="1350" dirty="0"/>
          </a:p>
          <a:p>
            <a:pPr algn="ctr"/>
            <a:endParaRPr lang="ru-RU" sz="1350" dirty="0"/>
          </a:p>
          <a:p>
            <a:pPr algn="ctr"/>
            <a:endParaRPr lang="ru-RU" sz="1350" dirty="0"/>
          </a:p>
        </p:txBody>
      </p:sp>
      <p:sp>
        <p:nvSpPr>
          <p:cNvPr id="28" name="TextBox 27"/>
          <p:cNvSpPr txBox="1"/>
          <p:nvPr/>
        </p:nvSpPr>
        <p:spPr>
          <a:xfrm>
            <a:off x="1569300" y="3550012"/>
            <a:ext cx="1969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модуле в СУПД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3727" y="4709974"/>
            <a:ext cx="4764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Инфраструктурный лист с сопроводительным письмом в адрес ФО</a:t>
            </a:r>
          </a:p>
        </p:txBody>
      </p:sp>
      <p:sp>
        <p:nvSpPr>
          <p:cNvPr id="33" name="Левая фигурная скобка 32"/>
          <p:cNvSpPr/>
          <p:nvPr/>
        </p:nvSpPr>
        <p:spPr>
          <a:xfrm rot="5400000" flipH="1">
            <a:off x="2330701" y="2979165"/>
            <a:ext cx="316097" cy="4764724"/>
          </a:xfrm>
          <a:prstGeom prst="leftBrace">
            <a:avLst>
              <a:gd name="adj1" fmla="val 52837"/>
              <a:gd name="adj2" fmla="val 50000"/>
            </a:avLst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 dirty="0"/>
          </a:p>
          <a:p>
            <a:pPr algn="ctr"/>
            <a:endParaRPr lang="ru-RU" sz="1350" dirty="0"/>
          </a:p>
          <a:p>
            <a:pPr algn="ctr"/>
            <a:endParaRPr lang="ru-RU" sz="1350" dirty="0"/>
          </a:p>
          <a:p>
            <a:pPr algn="ctr"/>
            <a:endParaRPr lang="ru-RU" sz="1350" dirty="0"/>
          </a:p>
          <a:p>
            <a:pPr algn="ctr"/>
            <a:endParaRPr lang="ru-RU" sz="1350" dirty="0"/>
          </a:p>
        </p:txBody>
      </p:sp>
      <p:sp>
        <p:nvSpPr>
          <p:cNvPr id="34" name="TextBox 33"/>
          <p:cNvSpPr txBox="1"/>
          <p:nvPr/>
        </p:nvSpPr>
        <p:spPr>
          <a:xfrm>
            <a:off x="1438818" y="5613721"/>
            <a:ext cx="2139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Электронной почтой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84776" y="1245865"/>
            <a:ext cx="2643447" cy="95410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Регламентированные сроки обработки документов Федеральным оператором </a:t>
            </a:r>
            <a:r>
              <a:rPr lang="ru-RU" sz="1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09058" y="2428672"/>
            <a:ext cx="27050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Clr>
                <a:srgbClr val="64BDE1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Первичное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рассмотрение ИЛ ФПО в СУПД НПО -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не более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рабочих дней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buClr>
                <a:srgbClr val="64BDE1"/>
              </a:buClr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Рассмотрение ИЛ ФПО в СУПД НПО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устранения замечаний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не более                        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рабочих дней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buClr>
                <a:srgbClr val="64BDE1"/>
              </a:buClr>
              <a:buFont typeface="+mj-lt"/>
              <a:buAutoNum type="arabicPeriod"/>
            </a:pP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Направление ФО/ВПО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письма с Заключением 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соответствии ИЛ -                      не более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рабочих дней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5336931" y="1245865"/>
            <a:ext cx="2537896" cy="710588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обучающее видео по работе в модуле СУПД: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3" y="2029100"/>
            <a:ext cx="1876058" cy="187605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5336350" y="3943676"/>
            <a:ext cx="2536644" cy="498276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 по работе в модуле СУПД: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685" y="4571672"/>
            <a:ext cx="1757973" cy="17579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91838" y="4821472"/>
            <a:ext cx="30808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4BDE1"/>
              </a:buClr>
            </a:pPr>
            <a:r>
              <a:rPr lang="ru-RU" sz="10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Сроки направления документов Региональным координатором рассчитываются самостоятельно, </a:t>
            </a:r>
            <a:r>
              <a:rPr lang="ru-RU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УЧИТЫВАЯ </a:t>
            </a:r>
            <a:r>
              <a:rPr lang="ru-RU" sz="1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заявленные ФО сроки для обработки документов, необходимости подготовки конкурсной документации и планируемой датой объявления закупок</a:t>
            </a:r>
            <a:r>
              <a:rPr lang="ru-RU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000" b="1" i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AF7D4C92-A3DD-4C03-B999-B49D202D01E8}"/>
              </a:ext>
            </a:extLst>
          </p:cNvPr>
          <p:cNvSpPr txBox="1">
            <a:spLocks/>
          </p:cNvSpPr>
          <p:nvPr/>
        </p:nvSpPr>
        <p:spPr>
          <a:xfrm>
            <a:off x="72691" y="228843"/>
            <a:ext cx="8177450" cy="6428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Инфраструктурные листы 2022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49061" y="4096711"/>
            <a:ext cx="773521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49061" y="1956453"/>
            <a:ext cx="773521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3E192D01-BE29-4680-9F9E-9B9110992DD8}"/>
              </a:ext>
            </a:extLst>
          </p:cNvPr>
          <p:cNvCxnSpPr>
            <a:cxnSpLocks/>
          </p:cNvCxnSpPr>
          <p:nvPr/>
        </p:nvCxnSpPr>
        <p:spPr>
          <a:xfrm flipH="1" flipV="1">
            <a:off x="8374962" y="4709974"/>
            <a:ext cx="2514590" cy="12838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5164764" y="1629183"/>
            <a:ext cx="2160" cy="4667996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8078023" y="1629183"/>
            <a:ext cx="2160" cy="4667996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3726" y="4709974"/>
            <a:ext cx="4764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Инфраструктурный лист с сопроводительным письмом в адрес ФО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622096" y="6169767"/>
            <a:ext cx="2020322" cy="600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15.02.2022 г.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Крайняя дата размещения закупочных процедур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3E192D01-BE29-4680-9F9E-9B9110992DD8}"/>
              </a:ext>
            </a:extLst>
          </p:cNvPr>
          <p:cNvCxnSpPr>
            <a:cxnSpLocks/>
          </p:cNvCxnSpPr>
          <p:nvPr/>
        </p:nvCxnSpPr>
        <p:spPr>
          <a:xfrm flipH="1" flipV="1">
            <a:off x="8374962" y="6076104"/>
            <a:ext cx="2514590" cy="12838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9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048CA22-1F63-49F5-8F93-C6E0C56C38F1}"/>
              </a:ext>
            </a:extLst>
          </p:cNvPr>
          <p:cNvSpPr/>
          <p:nvPr/>
        </p:nvSpPr>
        <p:spPr>
          <a:xfrm>
            <a:off x="659981" y="2157118"/>
            <a:ext cx="7622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Об основных изменениях в содержании методических рекомендаций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 по реализации мероприятия «Создание и функционирование детских технопарков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 на базе общеобразовательных организаций в 2022 году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E5C08-2F3C-4A43-9FF9-1D966DEE6A0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A25F-149E-415D-BEFC-977046C7660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35FDA3-341A-4688-BB92-CBE98E5B9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2815" r="61010" b="45495"/>
          <a:stretch/>
        </p:blipFill>
        <p:spPr>
          <a:xfrm>
            <a:off x="8558712" y="4465442"/>
            <a:ext cx="2099273" cy="70788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43E95F0-39FD-4F3D-BAD2-04152D277B48}"/>
              </a:ext>
            </a:extLst>
          </p:cNvPr>
          <p:cNvSpPr/>
          <p:nvPr/>
        </p:nvSpPr>
        <p:spPr>
          <a:xfrm>
            <a:off x="659982" y="4751103"/>
            <a:ext cx="70858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Воробьев Михаил Владимирович, 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начальник отдела методологии и сопровождения реализации национального проекта «Образование»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4207282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23" y="134470"/>
            <a:ext cx="7501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Субъекты РФ </a:t>
            </a:r>
          </a:p>
          <a:p>
            <a:pPr algn="just"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приступившие к формированию ИЛ на 2022 год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236012" y="1735474"/>
            <a:ext cx="3242293" cy="753265"/>
          </a:xfrm>
          <a:prstGeom prst="rect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 на проверке ФО </a:t>
            </a:r>
          </a:p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СУПД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4955757" y="1735475"/>
            <a:ext cx="4129799" cy="753264"/>
          </a:xfrm>
          <a:prstGeom prst="rect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 возвращен субъекту на доработку в СУПД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6012" y="2586933"/>
            <a:ext cx="3491927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Омская область</a:t>
            </a:r>
          </a:p>
          <a:p>
            <a:pPr marL="342900" indent="-3429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Сахалинская область</a:t>
            </a:r>
          </a:p>
          <a:p>
            <a:pPr marL="342900" indent="-3429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Смоленская область</a:t>
            </a:r>
          </a:p>
          <a:p>
            <a:pPr marL="342900" indent="-3429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Тверская область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55757" y="2586933"/>
            <a:ext cx="4129799" cy="37856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Вологодская область</a:t>
            </a:r>
          </a:p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Забайкальский край</a:t>
            </a:r>
          </a:p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Липецкая область</a:t>
            </a:r>
          </a:p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Самарская область</a:t>
            </a:r>
          </a:p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Тамбовская область</a:t>
            </a:r>
          </a:p>
          <a:p>
            <a:pPr marL="342900" indent="-342900" algn="just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Ханты-Мансийский АО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50734" y="1202076"/>
            <a:ext cx="2139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03.12.2021 20:00</a:t>
            </a:r>
          </a:p>
        </p:txBody>
      </p:sp>
    </p:spTree>
    <p:extLst>
      <p:ext uri="{BB962C8B-B14F-4D97-AF65-F5344CB8AC3E}">
        <p14:creationId xmlns:p14="http://schemas.microsoft.com/office/powerpoint/2010/main" val="2669346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40BF2C-2139-425B-B0C5-33104DD406CD}"/>
              </a:ext>
            </a:extLst>
          </p:cNvPr>
          <p:cNvSpPr txBox="1"/>
          <p:nvPr/>
        </p:nvSpPr>
        <p:spPr>
          <a:xfrm>
            <a:off x="79130" y="296386"/>
            <a:ext cx="999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Требования к формированию инфраструктуры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156901" y="1944280"/>
            <a:ext cx="1908215" cy="3837809"/>
          </a:xfrm>
          <a:prstGeom prst="rect">
            <a:avLst/>
          </a:prstGeom>
          <a:solidFill>
            <a:srgbClr val="0070C0"/>
          </a:solidFill>
        </p:spPr>
        <p:txBody>
          <a:bodyPr vert="vert270" wrap="square">
            <a:spAutoFit/>
          </a:bodyPr>
          <a:lstStyle/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поставки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332033-B5FD-46C7-93D1-06A8150C91C2}"/>
              </a:ext>
            </a:extLst>
          </p:cNvPr>
          <p:cNvSpPr txBox="1"/>
          <p:nvPr/>
        </p:nvSpPr>
        <p:spPr>
          <a:xfrm>
            <a:off x="2011126" y="3546619"/>
            <a:ext cx="591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2602524" y="1649201"/>
            <a:ext cx="3780691" cy="1015663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направления</a:t>
            </a:r>
          </a:p>
          <a:p>
            <a:pPr algn="ctr"/>
            <a:endParaRPr lang="ru-RU" sz="2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2569821" y="2994478"/>
          <a:ext cx="3884549" cy="15043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884549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315409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Естественнонаучный профиль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315409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Технологический профиль. РОБО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68941463"/>
                  </a:ext>
                </a:extLst>
              </a:tr>
              <a:tr h="315409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Технологический профиль. БИО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27932313"/>
                  </a:ext>
                </a:extLst>
              </a:tr>
              <a:tr h="470687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Компьютерное и презентационное оборудование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6429581" y="3485064"/>
            <a:ext cx="574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C202E8-C887-4869-A394-0ABCCD8358FF}"/>
              </a:ext>
            </a:extLst>
          </p:cNvPr>
          <p:cNvSpPr txBox="1"/>
          <p:nvPr/>
        </p:nvSpPr>
        <p:spPr>
          <a:xfrm>
            <a:off x="7025347" y="1649200"/>
            <a:ext cx="4131506" cy="101566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направления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выбору субъекта РФ)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74E7C4C6-DBA4-47C3-8683-38A2F79BAE1F}"/>
              </a:ext>
            </a:extLst>
          </p:cNvPr>
          <p:cNvGraphicFramePr>
            <a:graphicFrameLocks noGrp="1"/>
          </p:cNvGraphicFramePr>
          <p:nvPr/>
        </p:nvGraphicFramePr>
        <p:xfrm>
          <a:off x="7050865" y="2994478"/>
          <a:ext cx="3862774" cy="17374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862774">
                  <a:extLst>
                    <a:ext uri="{9D8B030D-6E8A-4147-A177-3AD203B41FA5}">
                      <a16:colId xmlns:a16="http://schemas.microsoft.com/office/drawing/2014/main" xmlns="" val="3287407046"/>
                    </a:ext>
                  </a:extLst>
                </a:gridCol>
              </a:tblGrid>
              <a:tr h="189288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ХАЙТЕК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01379122"/>
                  </a:ext>
                </a:extLst>
              </a:tr>
              <a:tr h="794440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ЭЛЕКТРОЭНЕРГЕТИКА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вместо </a:t>
                      </a:r>
                      <a:r>
                        <a:rPr lang="ru-RU" sz="2000" b="1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энерджи</a:t>
                      </a:r>
                      <a:r>
                        <a:rPr lang="ru-RU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0171611"/>
                  </a:ext>
                </a:extLst>
              </a:tr>
              <a:tr h="203229">
                <a:tc>
                  <a:txBody>
                    <a:bodyPr/>
                    <a:lstStyle/>
                    <a:p>
                      <a:pPr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ГЕО-АЭРО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58375105"/>
                  </a:ext>
                </a:extLst>
              </a:tr>
              <a:tr h="203229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0895672"/>
                  </a:ext>
                </a:extLst>
              </a:tr>
            </a:tbl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3677705" y="5405681"/>
            <a:ext cx="7326645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735895" y="5599207"/>
            <a:ext cx="7268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координаторы при формировании инфраструктурного листа вправе обеспечивать количество и технические характеристики оборудования, превышающее установленное методическими рекомендациями.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оснащаемых Школьных Кванториумов должно соответствовать показателю, указанному в Соглашении о предоставлении субсидии из федерального бюджета.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42946" y="4682674"/>
            <a:ext cx="2513907" cy="6001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1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Возможна частичная комплектация, исходя из образовательных потребностей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10C9D3-0313-4BC1-9419-E2156814677D}"/>
              </a:ext>
            </a:extLst>
          </p:cNvPr>
          <p:cNvSpPr/>
          <p:nvPr/>
        </p:nvSpPr>
        <p:spPr>
          <a:xfrm>
            <a:off x="4492833" y="4857708"/>
            <a:ext cx="2389992" cy="2616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комплектация</a:t>
            </a:r>
          </a:p>
        </p:txBody>
      </p:sp>
    </p:spTree>
    <p:extLst>
      <p:ext uri="{BB962C8B-B14F-4D97-AF65-F5344CB8AC3E}">
        <p14:creationId xmlns:p14="http://schemas.microsoft.com/office/powerpoint/2010/main" val="1923798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3F18F1C6-F2FC-4AC8-9C28-B0A33FE65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09" y="4929456"/>
            <a:ext cx="847458" cy="847458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C03CD559-E2DF-4028-BECE-A78C34808915}"/>
              </a:ext>
            </a:extLst>
          </p:cNvPr>
          <p:cNvSpPr txBox="1">
            <a:spLocks/>
          </p:cNvSpPr>
          <p:nvPr/>
        </p:nvSpPr>
        <p:spPr>
          <a:xfrm>
            <a:off x="134538" y="232934"/>
            <a:ext cx="7910423" cy="60064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обязательных направлений</a:t>
            </a:r>
          </a:p>
        </p:txBody>
      </p:sp>
      <p:graphicFrame>
        <p:nvGraphicFramePr>
          <p:cNvPr id="49" name="Таблица 48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316139" y="1866128"/>
          <a:ext cx="3273275" cy="14415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14803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658472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3154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7256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3064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282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324164178"/>
                  </a:ext>
                </a:extLst>
              </a:tr>
              <a:tr h="2643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Микроскоп цифровой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022621631"/>
                  </a:ext>
                </a:extLst>
              </a:tr>
            </a:tbl>
          </a:graphicData>
        </a:graphic>
      </p:graphicFrame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xmlns="" id="{297585EE-C8EC-40FC-9835-93322E4F7AE2}"/>
              </a:ext>
            </a:extLst>
          </p:cNvPr>
          <p:cNvGraphicFramePr>
            <a:graphicFrameLocks noGrp="1"/>
          </p:cNvGraphicFramePr>
          <p:nvPr/>
        </p:nvGraphicFramePr>
        <p:xfrm>
          <a:off x="5347019" y="1866128"/>
          <a:ext cx="4306935" cy="38053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83345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47348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13851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с комплектом датчиков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800662938"/>
                  </a:ext>
                </a:extLst>
              </a:tr>
              <a:tr h="13126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электронике, электромеханике и микропроцессорной технике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849075133"/>
                  </a:ext>
                </a:extLst>
              </a:tr>
              <a:tr h="12236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Комплект для изучения операционных систем реального времени и систем управления автономных мобильных роботов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30783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942345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Комплект полей и соревновательных элементов 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для изучения технологий связи и </a:t>
                      </a:r>
                      <a:r>
                        <a:rPr lang="en-US" sz="9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IoT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4106318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Автономный робот манипулятор с колесами всенаправленного движения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865863511"/>
                  </a:ext>
                </a:extLst>
              </a:tr>
              <a:tr h="32942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для быстрого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прототипирования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электронных устройств на основе микроконтроллерной платформы 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558836414"/>
                  </a:ext>
                </a:extLst>
              </a:tr>
              <a:tr h="43736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Набор для быстрого </a:t>
                      </a:r>
                      <a:r>
                        <a:rPr lang="ru-RU" sz="9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прототипирования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электронных устройств на основе микроконтроллерной платформы со встроенным интерпретатором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183325240"/>
                  </a:ext>
                </a:extLst>
              </a:tr>
              <a:tr h="3294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Набор для быстрого </a:t>
                      </a:r>
                      <a:r>
                        <a:rPr lang="ru-RU" sz="9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прототипирования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электронных устройств на основе одноплатного компьютера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230705358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Базовый робототехнический набор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4242126595"/>
                  </a:ext>
                </a:extLst>
              </a:tr>
              <a:tr h="22149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Программный-аппаратный комплекс по робототехнике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101644505"/>
                  </a:ext>
                </a:extLst>
              </a:tr>
              <a:tr h="3294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Лабораторный комплекс для изучения робототехники, 3</a:t>
                      </a:r>
                      <a:r>
                        <a:rPr lang="en-US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моделирования и промышленного дизайна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665288775"/>
                  </a:ext>
                </a:extLst>
              </a:tr>
            </a:tbl>
          </a:graphicData>
        </a:graphic>
      </p:graphicFrame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4A9007EE-BB45-4CAF-9499-AAE91F4941BD}"/>
              </a:ext>
            </a:extLst>
          </p:cNvPr>
          <p:cNvGraphicFramePr>
            <a:graphicFrameLocks noGrp="1"/>
          </p:cNvGraphicFramePr>
          <p:nvPr/>
        </p:nvGraphicFramePr>
        <p:xfrm>
          <a:off x="5347019" y="6072736"/>
          <a:ext cx="4220995" cy="6487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96981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42401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19967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Учебно-исследовательская лаборатория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биосигналов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16996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Аналитические весы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865863511"/>
                  </a:ext>
                </a:extLst>
              </a:tr>
              <a:tr h="19728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Спектрофотометр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979591839"/>
                  </a:ext>
                </a:extLst>
              </a:tr>
            </a:tbl>
          </a:graphicData>
        </a:graphic>
      </p:graphicFrame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xmlns="" id="{4A217A9F-7756-4EE5-B825-CD54AC4F3B96}"/>
              </a:ext>
            </a:extLst>
          </p:cNvPr>
          <p:cNvGraphicFramePr>
            <a:graphicFrameLocks noGrp="1"/>
          </p:cNvGraphicFramePr>
          <p:nvPr/>
        </p:nvGraphicFramePr>
        <p:xfrm>
          <a:off x="316139" y="4513876"/>
          <a:ext cx="3247145" cy="14519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0896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3818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16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6321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тип 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24110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тип 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644780083"/>
                  </a:ext>
                </a:extLst>
              </a:tr>
              <a:tr h="875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 для зарядки и хранения ноутбуков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395448838"/>
                  </a:ext>
                </a:extLst>
              </a:tr>
              <a:tr h="16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Флипчарт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330589254"/>
                  </a:ext>
                </a:extLst>
              </a:tr>
              <a:tr h="4664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Интерактивный комплекс с вычислительным блоком и мобильным креплением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855610148"/>
                  </a:ext>
                </a:extLst>
              </a:tr>
            </a:tbl>
          </a:graphicData>
        </a:graphic>
      </p:graphicFrame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C7FC2FB-C816-49D1-A8FA-69435B775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29" y="2202553"/>
            <a:ext cx="1398663" cy="149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D6200EF-6EA9-4C38-BF0B-CF242004F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14" y="5156469"/>
            <a:ext cx="1398663" cy="153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202CD9D-94C7-4921-A040-098CEC41C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309" y="1871450"/>
            <a:ext cx="1692921" cy="143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0FAFAA6-5B22-44D8-A258-73FF45C49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067" y="4510885"/>
            <a:ext cx="999244" cy="126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3E1AB4CD-F39B-4A73-A5A1-D35DFE535F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506" y="4001491"/>
            <a:ext cx="1131579" cy="85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305137" y="3700664"/>
            <a:ext cx="3247345" cy="507846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Компьютерное и презентационное оборудование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307539" y="1342484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Естественнонаучный профиль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5331113" y="1342483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профиль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307539" y="1340519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Естественнонаучный профиль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8658372" y="1340519"/>
            <a:ext cx="705436" cy="300043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8658372" y="5665773"/>
            <a:ext cx="705436" cy="300043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5331113" y="5661621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профиль</a:t>
            </a:r>
          </a:p>
        </p:txBody>
      </p:sp>
    </p:spTree>
    <p:extLst>
      <p:ext uri="{BB962C8B-B14F-4D97-AF65-F5344CB8AC3E}">
        <p14:creationId xmlns:p14="http://schemas.microsoft.com/office/powerpoint/2010/main" val="4218524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62896" y="224569"/>
            <a:ext cx="9833958" cy="69602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дополнительных направлений</a:t>
            </a:r>
          </a:p>
          <a:p>
            <a:pPr algn="l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выбору*)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208567" y="1755848"/>
          <a:ext cx="3244943" cy="12572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07880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37063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471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Станок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лазерной резки с числовым программным управлением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471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Многофункциональная станция для механической обработки и прототипирования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2471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Фрезерный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станок с ЧПУ учебный большой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3д-принтер</a:t>
                      </a:r>
                      <a:r>
                        <a:rPr lang="ru-RU" sz="10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учебный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AC2F7F-9ED1-439F-9BC3-B05B6FBF5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8" y="5459458"/>
            <a:ext cx="3255331" cy="129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208565" y="4076667"/>
          <a:ext cx="3244943" cy="108823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2466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20276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84726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Лабораторный модуль с интерактивной лабораторной платформой (ЛМИЛ)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308940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Платформа для экспериментирования для ЛМИЛ 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459872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Ресурсные наборы для ЛМИЛ: постоянный ток, переменный ток, трехфазный ток 	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3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049787" y="1802886"/>
          <a:ext cx="3244943" cy="153451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64019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48092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81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Любительская мобильная воздушная система с возможностью визуального управления от первого лица 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летающая робототехническая система с CV камерой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Полигон для БПЛА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GPS/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Глонасс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-приемник (навигатор)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899463629"/>
                  </a:ext>
                </a:extLst>
              </a:tr>
              <a:tr h="26978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Зеркальный фотоаппарат + объектив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935462330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7535009" y="1284991"/>
          <a:ext cx="3613637" cy="513339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61363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</a:tblGrid>
              <a:tr h="67926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Оборудование выбирается с учётом образовательных потребностей по следующим направлениям:</a:t>
                      </a: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7817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cap="all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Хайтек: </a:t>
                      </a:r>
                      <a:r>
                        <a:rPr lang="ru-RU" sz="12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современное промышленное и аддитивное оборудование для расширения функционала урока «Технологии»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11262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cap="all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Электроэнергетика: </a:t>
                      </a: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получения углубленных знаний по предмету "Физика" об электрических цепях, энергопотреблении, типах тока и его применении в обеспечении жизнедеятельности человека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73229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cap="all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Гео-</a:t>
                      </a:r>
                      <a:r>
                        <a:rPr lang="ru-RU" sz="1200" b="1" u="none" strike="noStrike" cap="all" dirty="0" err="1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Аэро</a:t>
                      </a:r>
                      <a:r>
                        <a:rPr lang="ru-RU" sz="1200" b="1" u="none" strike="noStrike" cap="all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ru-RU" sz="1200" b="1" u="none" strike="noStrike" cap="all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изучения беспилотных летательных аппаратов (БПЛА), их возможностей и картографирования местности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99463629"/>
                  </a:ext>
                </a:extLst>
              </a:tr>
              <a:tr h="902772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accent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Нано: </a:t>
                      </a: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изучение материалов, их свойств и строения на микроуровне.</a:t>
                      </a:r>
                      <a:r>
                        <a:rPr lang="ru-RU" sz="12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Исследование структуры материалов для улучшения их показателей или создания новых</a:t>
                      </a: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45963836"/>
                  </a:ext>
                </a:extLst>
              </a:tr>
              <a:tr h="911035"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Представлены не все позиции, а только основные в направлениях.</a:t>
                      </a:r>
                    </a:p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Полный перечень представлен в Методических рекомендаций</a:t>
                      </a:r>
                    </a:p>
                  </a:txBody>
                  <a:tcPr marL="7144" marR="7144" marT="7144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8853099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F7F40152-F199-49E8-A8C0-9A3E68E98C78}"/>
              </a:ext>
            </a:extLst>
          </p:cNvPr>
          <p:cNvGraphicFramePr>
            <a:graphicFrameLocks noGrp="1"/>
          </p:cNvGraphicFramePr>
          <p:nvPr/>
        </p:nvGraphicFramePr>
        <p:xfrm>
          <a:off x="4049786" y="4044994"/>
          <a:ext cx="3244943" cy="14144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88212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35673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471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Металлографический микроскоп исследовательского класса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127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учебных зондовых профилометров (с СЗМ)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127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Центрифуга 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127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 "Простые измерительные приборы"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  <a:tr h="13048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 "Лабораторная посуда"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1378516"/>
                  </a:ext>
                </a:extLst>
              </a:tr>
              <a:tr h="13048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 «Расходные материалы для оборудования"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316167106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258F543-5852-41E2-A8CB-37491FE4C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8" y="5164899"/>
            <a:ext cx="2763235" cy="139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208567" y="1284991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ХАЙТЕК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208566" y="3445464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4049788" y="1284991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ГЕО-АЭРО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4049786" y="3445465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</a:t>
            </a:r>
          </a:p>
        </p:txBody>
      </p:sp>
    </p:spTree>
    <p:extLst>
      <p:ext uri="{BB962C8B-B14F-4D97-AF65-F5344CB8AC3E}">
        <p14:creationId xmlns:p14="http://schemas.microsoft.com/office/powerpoint/2010/main" val="1428064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D9A737-7524-4354-A83F-4F905BB0B64A}"/>
              </a:ext>
            </a:extLst>
          </p:cNvPr>
          <p:cNvSpPr txBox="1"/>
          <p:nvPr/>
        </p:nvSpPr>
        <p:spPr>
          <a:xfrm>
            <a:off x="195104" y="317642"/>
            <a:ext cx="988833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Типовые ошибки</a:t>
            </a:r>
            <a:endParaRPr lang="ru-RU" sz="24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676322" y="1985801"/>
            <a:ext cx="3737849" cy="971676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получение логина/пароля для работы в модуле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676322" y="3212785"/>
            <a:ext cx="3737849" cy="971676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!!! ТОЛЬКО РВПО1 может создать ИЛ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676324" y="4435594"/>
            <a:ext cx="3737849" cy="1459524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при возврате ФПО ИЛ на доработку - РВПО2 может редактировать ИЛ без возврата на РВПО1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5479856" y="1985801"/>
            <a:ext cx="3737849" cy="1447571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после подписания РВПО2 ИЛ - необходимо направить мероприятие «На утверждение»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5479857" y="3950732"/>
            <a:ext cx="3737849" cy="1944386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после получения в модуле положительного заключения о соответствии ИЛ ЕТС - мероприятие возвращается ФПО на доработку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91273" y="1220063"/>
            <a:ext cx="6096000" cy="535531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работе в Модуле «Управление инфраструктурными листами» СУПД</a:t>
            </a:r>
          </a:p>
        </p:txBody>
      </p:sp>
    </p:spTree>
    <p:extLst>
      <p:ext uri="{BB962C8B-B14F-4D97-AF65-F5344CB8AC3E}">
        <p14:creationId xmlns:p14="http://schemas.microsoft.com/office/powerpoint/2010/main" val="3470164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C761CC-ED1C-4FFF-A488-10398A1BF0B3}"/>
              </a:ext>
            </a:extLst>
          </p:cNvPr>
          <p:cNvSpPr txBox="1"/>
          <p:nvPr/>
        </p:nvSpPr>
        <p:spPr>
          <a:xfrm>
            <a:off x="404489" y="1242257"/>
            <a:ext cx="276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dirty="0">
                <a:solidFill>
                  <a:srgbClr val="0072BC"/>
                </a:solidFill>
              </a:rPr>
              <a:t>Количество в Обязательном направлении менее рекомендованного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18C964-D3CA-4AD0-88D9-E81918A03857}"/>
              </a:ext>
            </a:extLst>
          </p:cNvPr>
          <p:cNvSpPr txBox="1"/>
          <p:nvPr/>
        </p:nvSpPr>
        <p:spPr>
          <a:xfrm>
            <a:off x="404487" y="2806338"/>
            <a:ext cx="2840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/>
              <a:t>Ссылка вместо наименования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1E41AD-A8F4-48B9-9186-35CF2B6D51E5}"/>
              </a:ext>
            </a:extLst>
          </p:cNvPr>
          <p:cNvSpPr txBox="1"/>
          <p:nvPr/>
        </p:nvSpPr>
        <p:spPr>
          <a:xfrm>
            <a:off x="397425" y="4806123"/>
            <a:ext cx="269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/>
              <a:t>Использование ТХ на 2021 год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FAA4E2-7086-40F0-88CF-EBF2DBE90C10}"/>
              </a:ext>
            </a:extLst>
          </p:cNvPr>
          <p:cNvSpPr txBox="1"/>
          <p:nvPr/>
        </p:nvSpPr>
        <p:spPr>
          <a:xfrm>
            <a:off x="8345412" y="1124364"/>
            <a:ext cx="293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/>
              <a:t>Не указывается комплектация </a:t>
            </a:r>
          </a:p>
          <a:p>
            <a:r>
              <a:rPr lang="ru-RU" sz="1200" u="none" dirty="0"/>
              <a:t>(возможна в виде отдельных ссылок и/или упоминания в названии)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94D8A13-F15A-47E2-81C7-87461697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8" y="1888587"/>
            <a:ext cx="4598335" cy="930201"/>
          </a:xfrm>
          <a:prstGeom prst="rect">
            <a:avLst/>
          </a:prstGeom>
          <a:ln cmpd="sng">
            <a:solidFill>
              <a:srgbClr val="0070C0"/>
            </a:solidFill>
            <a:prstDash val="solid"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B4BB4E1-F252-4E77-8FD3-ABC253022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5" y="5135523"/>
            <a:ext cx="4605398" cy="1578376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B19C07D-B5DE-4651-9A91-AA2C4A81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5" y="3105600"/>
            <a:ext cx="4622958" cy="16432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3162721-7D8C-4363-80F2-8AF4CC88D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38" y="1963931"/>
            <a:ext cx="2605894" cy="2833568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C117A12-3592-493F-B31A-83FA823FF76C}"/>
              </a:ext>
            </a:extLst>
          </p:cNvPr>
          <p:cNvSpPr txBox="1"/>
          <p:nvPr/>
        </p:nvSpPr>
        <p:spPr>
          <a:xfrm>
            <a:off x="5439092" y="1205998"/>
            <a:ext cx="263389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Несоблюдение ТХ при выборе</a:t>
            </a:r>
          </a:p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примерных моделей (отсутствие ряда параметров)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3162721-7D8C-4363-80F2-8AF4CC88D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551" y="1956644"/>
            <a:ext cx="2691702" cy="2849479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D9A737-7524-4354-A83F-4F905BB0B64A}"/>
              </a:ext>
            </a:extLst>
          </p:cNvPr>
          <p:cNvSpPr txBox="1"/>
          <p:nvPr/>
        </p:nvSpPr>
        <p:spPr>
          <a:xfrm>
            <a:off x="214023" y="141144"/>
            <a:ext cx="8840273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Типовые ошибки при формировании ИЛ (на примере некоторых позиций)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18C964-D3CA-4AD0-88D9-E81918A03857}"/>
              </a:ext>
            </a:extLst>
          </p:cNvPr>
          <p:cNvSpPr txBox="1"/>
          <p:nvPr/>
        </p:nvSpPr>
        <p:spPr>
          <a:xfrm>
            <a:off x="5431814" y="4806123"/>
            <a:ext cx="201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>
                <a:solidFill>
                  <a:srgbClr val="FF0000"/>
                </a:solidFill>
              </a:rPr>
              <a:t>Нет указания о наличии роутера (пример)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18C964-D3CA-4AD0-88D9-E81918A03857}"/>
              </a:ext>
            </a:extLst>
          </p:cNvPr>
          <p:cNvSpPr txBox="1"/>
          <p:nvPr/>
        </p:nvSpPr>
        <p:spPr>
          <a:xfrm>
            <a:off x="2939630" y="4718201"/>
            <a:ext cx="272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>
                <a:solidFill>
                  <a:srgbClr val="FF0000"/>
                </a:solidFill>
              </a:rPr>
              <a:t>Интерактивная панель 65</a:t>
            </a:r>
            <a:r>
              <a:rPr lang="en-US" sz="1200" u="none" dirty="0">
                <a:solidFill>
                  <a:srgbClr val="FF0000"/>
                </a:solidFill>
              </a:rPr>
              <a:t>” </a:t>
            </a:r>
            <a:r>
              <a:rPr lang="ru-RU" sz="1200" u="none" dirty="0">
                <a:solidFill>
                  <a:srgbClr val="FF0000"/>
                </a:solidFill>
              </a:rPr>
              <a:t>вместо 75</a:t>
            </a:r>
            <a:r>
              <a:rPr lang="en-US" sz="1200" u="none" dirty="0">
                <a:solidFill>
                  <a:srgbClr val="FF0000"/>
                </a:solidFill>
              </a:rPr>
              <a:t>” </a:t>
            </a:r>
            <a:r>
              <a:rPr lang="ru-RU" sz="1200" u="none" dirty="0">
                <a:solidFill>
                  <a:srgbClr val="FF0000"/>
                </a:solidFill>
              </a:rPr>
              <a:t>(пример)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18C964-D3CA-4AD0-88D9-E81918A03857}"/>
              </a:ext>
            </a:extLst>
          </p:cNvPr>
          <p:cNvSpPr txBox="1"/>
          <p:nvPr/>
        </p:nvSpPr>
        <p:spPr>
          <a:xfrm>
            <a:off x="8373339" y="4806123"/>
            <a:ext cx="270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>
                <a:solidFill>
                  <a:srgbClr val="FF0000"/>
                </a:solidFill>
              </a:rPr>
              <a:t>Нет возможности выводить цветные графики и таблицы на цветной дисплей (пример)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18C964-D3CA-4AD0-88D9-E81918A03857}"/>
              </a:ext>
            </a:extLst>
          </p:cNvPr>
          <p:cNvSpPr txBox="1"/>
          <p:nvPr/>
        </p:nvSpPr>
        <p:spPr>
          <a:xfrm>
            <a:off x="2939630" y="1240392"/>
            <a:ext cx="17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 u="sng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u="none" dirty="0">
                <a:solidFill>
                  <a:srgbClr val="FF0000"/>
                </a:solidFill>
              </a:rPr>
              <a:t>Должно быть 8 штук (пример)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7266" y="1380756"/>
            <a:ext cx="29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7059" y="2794428"/>
            <a:ext cx="29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7267" y="4759956"/>
            <a:ext cx="29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38737" y="1380756"/>
            <a:ext cx="29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080262" y="1380756"/>
            <a:ext cx="29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21291" y="5740045"/>
            <a:ext cx="29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35352" y="5736819"/>
            <a:ext cx="559390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характеристики оборудования содержат конкретные наименования моделей, марок, производителей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982235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D9A737-7524-4354-A83F-4F905BB0B64A}"/>
              </a:ext>
            </a:extLst>
          </p:cNvPr>
          <p:cNvSpPr txBox="1"/>
          <p:nvPr/>
        </p:nvSpPr>
        <p:spPr>
          <a:xfrm>
            <a:off x="185773" y="328514"/>
            <a:ext cx="988833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Типовые ошибки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875850" y="4465381"/>
            <a:ext cx="3737849" cy="1361916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 сопроводительным письмом направляется ИЛ выгруженный из СУПД в формате «</a:t>
            </a:r>
            <a:r>
              <a:rPr lang="en-US" sz="2000" b="1" kern="0" dirty="0" err="1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docx</a:t>
            </a:r>
            <a:r>
              <a:rPr lang="en-US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(без цены)»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875851" y="2334385"/>
            <a:ext cx="3737849" cy="1669181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Сопроводительное письмо - в соответствии с Шаблоном письма представленным в Регламенте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5129942" y="3321133"/>
            <a:ext cx="4944170" cy="1669181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0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Строгое соответствие указанного количества листов в сопроводительном письме по приложению с количеством листов самого Приложения к письму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3497" y="1337039"/>
            <a:ext cx="6492890" cy="5355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направлении в адрес ФО писем о предоставлении заключений о соответствии ИЛ ЕТС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10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2727EB2A-6F11-48AA-BFBC-B35069C946B8}"/>
              </a:ext>
            </a:extLst>
          </p:cNvPr>
          <p:cNvSpPr txBox="1">
            <a:spLocks/>
          </p:cNvSpPr>
          <p:nvPr/>
        </p:nvSpPr>
        <p:spPr>
          <a:xfrm>
            <a:off x="1524000" y="1842746"/>
            <a:ext cx="4127269" cy="3878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ru-RU" sz="135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FED260C1-4AB8-4EC6-89D1-4A69263B5ECF}"/>
              </a:ext>
            </a:extLst>
          </p:cNvPr>
          <p:cNvSpPr txBox="1">
            <a:spLocks/>
          </p:cNvSpPr>
          <p:nvPr/>
        </p:nvSpPr>
        <p:spPr>
          <a:xfrm>
            <a:off x="5798244" y="1791002"/>
            <a:ext cx="4036407" cy="6714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ru-RU" sz="1350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5DE0E987-42BC-4EFC-A896-C3289BF7F5BD}"/>
              </a:ext>
            </a:extLst>
          </p:cNvPr>
          <p:cNvSpPr txBox="1">
            <a:spLocks/>
          </p:cNvSpPr>
          <p:nvPr/>
        </p:nvSpPr>
        <p:spPr>
          <a:xfrm>
            <a:off x="6298757" y="2319924"/>
            <a:ext cx="3765779" cy="7137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68E2CF45-97E6-4F5F-BD04-40251DAF76B0}"/>
              </a:ext>
            </a:extLst>
          </p:cNvPr>
          <p:cNvSpPr txBox="1">
            <a:spLocks/>
          </p:cNvSpPr>
          <p:nvPr/>
        </p:nvSpPr>
        <p:spPr>
          <a:xfrm>
            <a:off x="1741029" y="3918759"/>
            <a:ext cx="4243509" cy="4946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 </a:t>
            </a:r>
            <a:r>
              <a:rPr lang="ru-RU" sz="15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40BDDF78-F5EE-4BB8-9F9D-30D115CCCDEC}"/>
              </a:ext>
            </a:extLst>
          </p:cNvPr>
          <p:cNvSpPr txBox="1">
            <a:spLocks/>
          </p:cNvSpPr>
          <p:nvPr/>
        </p:nvSpPr>
        <p:spPr>
          <a:xfrm>
            <a:off x="1847398" y="4515346"/>
            <a:ext cx="3710672" cy="512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500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3739" y="164714"/>
            <a:ext cx="9870797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4525" y="1395551"/>
          <a:ext cx="10473487" cy="5046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5930">
                  <a:extLst>
                    <a:ext uri="{9D8B030D-6E8A-4147-A177-3AD203B41FA5}">
                      <a16:colId xmlns:a16="http://schemas.microsoft.com/office/drawing/2014/main" xmlns="" val="2212081251"/>
                    </a:ext>
                  </a:extLst>
                </a:gridCol>
                <a:gridCol w="5657557">
                  <a:extLst>
                    <a:ext uri="{9D8B030D-6E8A-4147-A177-3AD203B41FA5}">
                      <a16:colId xmlns:a16="http://schemas.microsoft.com/office/drawing/2014/main" xmlns="" val="186160894"/>
                    </a:ext>
                  </a:extLst>
                </a:gridCol>
              </a:tblGrid>
              <a:tr h="369205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Контактные лица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0815497"/>
                  </a:ext>
                </a:extLst>
              </a:tr>
              <a:tr h="1872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Помощь в формировании и</a:t>
                      </a:r>
                      <a:r>
                        <a:rPr lang="ru-RU" sz="1600" b="1" kern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п</a:t>
                      </a:r>
                      <a:r>
                        <a:rPr lang="ru-RU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роверка инфраструктурных листов в СУПД НПО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Иванов Алексей Александрович,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b="1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зксперт</a:t>
                      </a:r>
                      <a:endParaRPr lang="ru-RU" sz="1600" b="1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143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58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41, 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2"/>
                        </a:rPr>
                        <a:t>ivanovaa@apkpro.ru</a:t>
                      </a:r>
                      <a:endParaRPr lang="ru-RU" sz="16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600" b="1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Милова Ирина Сергеевна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090-02-67,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3"/>
                        </a:rPr>
                        <a:t>milovais@apkpro.ru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45795824"/>
                  </a:ext>
                </a:extLst>
              </a:tr>
              <a:tr h="1948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Управление модулями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«Закупки» 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«Управление инфраструктурными листами» в СУПД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Семенюк</a:t>
                      </a: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Георгий Эдуардович,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64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63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6-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55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4"/>
                        </a:rPr>
                        <a:t>semenukge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4"/>
                        </a:rPr>
                        <a:t>@apkpro.ru</a:t>
                      </a: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>
                          <a:solidFill>
                            <a:srgbClr val="375075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Куценко Алексей Александрович,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эксперт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kern="0" dirty="0">
                          <a:solidFill>
                            <a:srgbClr val="375075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(995) 507-18-89,</a:t>
                      </a:r>
                      <a:r>
                        <a:rPr lang="en-US" sz="1600" kern="0" dirty="0">
                          <a:solidFill>
                            <a:srgbClr val="375075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0" dirty="0">
                          <a:solidFill>
                            <a:srgbClr val="375075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5"/>
                        </a:rPr>
                        <a:t>kutsenkoaa@apkpro.ru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1936001"/>
                  </a:ext>
                </a:extLst>
              </a:tr>
              <a:tr h="856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Документооборот по инфраструктурным листам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Милова Ирина Сергеевна,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090-02-67,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3"/>
                        </a:rPr>
                        <a:t>milovais@apkpro.ru</a:t>
                      </a:r>
                      <a:endParaRPr lang="ru-RU" sz="16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8180767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3738" y="684754"/>
            <a:ext cx="987079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инфраструктурными листами со стороны ФО в 2022 году (Кванториум)</a:t>
            </a:r>
          </a:p>
        </p:txBody>
      </p:sp>
    </p:spTree>
    <p:extLst>
      <p:ext uri="{BB962C8B-B14F-4D97-AF65-F5344CB8AC3E}">
        <p14:creationId xmlns:p14="http://schemas.microsoft.com/office/powerpoint/2010/main" val="3586699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048CA22-1F63-49F5-8F93-C6E0C56C38F1}"/>
              </a:ext>
            </a:extLst>
          </p:cNvPr>
          <p:cNvSpPr/>
          <p:nvPr/>
        </p:nvSpPr>
        <p:spPr>
          <a:xfrm>
            <a:off x="659981" y="2851497"/>
            <a:ext cx="7622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Рекомендации по оформлению помещений детского технопарка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 на базе общеобразовательных организаций 2022 году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E5C08-2F3C-4A43-9FF9-1D966DEE6A0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A25F-149E-415D-BEFC-977046C76608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35FDA3-341A-4688-BB92-CBE98E5B9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2815" r="61010" b="45495"/>
          <a:stretch/>
        </p:blipFill>
        <p:spPr>
          <a:xfrm>
            <a:off x="8558712" y="4465442"/>
            <a:ext cx="2099273" cy="70788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43E95F0-39FD-4F3D-BAD2-04152D277B48}"/>
              </a:ext>
            </a:extLst>
          </p:cNvPr>
          <p:cNvSpPr/>
          <p:nvPr/>
        </p:nvSpPr>
        <p:spPr>
          <a:xfrm>
            <a:off x="659982" y="4751103"/>
            <a:ext cx="70858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Хомякова Васса Романовна,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дизайнер-архитектор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отдела организационно-технической поддержки реализации нацпроекта «Образование»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898146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2" y="187540"/>
            <a:ext cx="8837794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Руководство по дизайну детского технопарка «</a:t>
            </a:r>
            <a:r>
              <a:rPr lang="ru-RU" sz="22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фирменный стиль проекта «</a:t>
            </a:r>
            <a:r>
              <a:rPr lang="ru-RU" sz="22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5713" y="1634657"/>
            <a:ext cx="3837310" cy="49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14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Брендирование</a:t>
            </a:r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, зонирование и рекомендации по ремонту образовательных пространств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7255" y="1490678"/>
            <a:ext cx="3359188" cy="699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Фирменный стиль мероприятия, оформление </a:t>
            </a:r>
            <a:r>
              <a:rPr lang="ru-RU" sz="1314" dirty="0" err="1">
                <a:latin typeface="Arial" panose="020B0604020202020204" pitchFamily="34" charset="0"/>
                <a:cs typeface="Arial" panose="020B0604020202020204" pitchFamily="34" charset="0"/>
              </a:rPr>
              <a:t>мерча</a:t>
            </a:r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, социальных сетей, полиграфической продукции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7785" y="5498067"/>
            <a:ext cx="4966210" cy="4968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Руководства по дизайну и фирменному стилю образовательных пространств можно посмотреть по ссылке: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407785" y="6091132"/>
            <a:ext cx="7199771" cy="243223"/>
          </a:xfrm>
          <a:prstGeom prst="rect">
            <a:avLst/>
          </a:prstGeom>
        </p:spPr>
        <p:txBody>
          <a:bodyPr vert="horz" lIns="60070" tIns="30035" rIns="60070" bIns="3003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77" b="1" dirty="0">
                <a:solidFill>
                  <a:srgbClr val="00B0F0"/>
                </a:solidFill>
                <a:latin typeface="+mn-lt"/>
              </a:rPr>
              <a:t>https://apkpro.ru/natsproektobrazovanie/bankdokumentov/</a:t>
            </a:r>
            <a:endParaRPr lang="ru-RU" sz="1577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3437843" y="2054269"/>
            <a:ext cx="273046" cy="43659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82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7830324" y="2054270"/>
            <a:ext cx="273046" cy="43659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82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17" y="2460239"/>
            <a:ext cx="4299491" cy="2909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95" y="2460239"/>
            <a:ext cx="3151484" cy="3018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6FE32B3-B8E9-4216-8346-F188FA20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3" y="5437194"/>
            <a:ext cx="1115352" cy="11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9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Методические рекомендации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317DEC1-9707-4A93-95B2-824386221C20}"/>
              </a:ext>
            </a:extLst>
          </p:cNvPr>
          <p:cNvSpPr/>
          <p:nvPr/>
        </p:nvSpPr>
        <p:spPr>
          <a:xfrm>
            <a:off x="0" y="957559"/>
            <a:ext cx="11149781" cy="603279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96ACB5-87CE-478A-B502-899E272E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320" y="1578163"/>
            <a:ext cx="3695519" cy="5272528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B818F247-B9D0-4FA5-B3D6-9A85D3F7E526}"/>
              </a:ext>
            </a:extLst>
          </p:cNvPr>
          <p:cNvCxnSpPr/>
          <p:nvPr/>
        </p:nvCxnSpPr>
        <p:spPr>
          <a:xfrm>
            <a:off x="5441004" y="1489049"/>
            <a:ext cx="0" cy="53349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xmlns="" id="{AD89F453-C49B-4AAF-963D-A9614EE93CB3}"/>
              </a:ext>
            </a:extLst>
          </p:cNvPr>
          <p:cNvSpPr/>
          <p:nvPr/>
        </p:nvSpPr>
        <p:spPr>
          <a:xfrm>
            <a:off x="8416369" y="578408"/>
            <a:ext cx="2226526" cy="1350417"/>
          </a:xfrm>
          <a:prstGeom prst="wedgeRoundRectCallout">
            <a:avLst>
              <a:gd name="adj1" fmla="val -57762"/>
              <a:gd name="adj2" fmla="val 7261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Письмо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Министерства просвещения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Российской Федерации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от 01.11.2021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№ ТВ-1914/02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EB2CD7-BF46-4447-858A-78A207552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2" y="1458258"/>
            <a:ext cx="3693277" cy="5248588"/>
          </a:xfrm>
          <a:prstGeom prst="rect">
            <a:avLst/>
          </a:prstGeom>
        </p:spPr>
      </p:pic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xmlns="" id="{52EDD0CE-DB1F-4200-9A50-FCC5FC1AD39B}"/>
              </a:ext>
            </a:extLst>
          </p:cNvPr>
          <p:cNvSpPr/>
          <p:nvPr/>
        </p:nvSpPr>
        <p:spPr>
          <a:xfrm>
            <a:off x="2658485" y="783049"/>
            <a:ext cx="2356877" cy="1350417"/>
          </a:xfrm>
          <a:prstGeom prst="wedgeRoundRectCallout">
            <a:avLst>
              <a:gd name="adj1" fmla="val -52220"/>
              <a:gd name="adj2" fmla="val 606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Распоряжение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Министерства просвещения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Российской Федерации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от 12.01.2021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№ Р-4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BB24D3D-8A2F-46E8-9C1F-8B0037EB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01" y="578408"/>
            <a:ext cx="1928825" cy="19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9DF779F6-1B79-4EFD-8FF3-115F27115A69}"/>
              </a:ext>
            </a:extLst>
          </p:cNvPr>
          <p:cNvSpPr/>
          <p:nvPr/>
        </p:nvSpPr>
        <p:spPr>
          <a:xfrm>
            <a:off x="4397829" y="3526971"/>
            <a:ext cx="2217489" cy="1101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49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2" y="187540"/>
            <a:ext cx="8837794" cy="43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Графические элементы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4829" y="1332654"/>
            <a:ext cx="3837310" cy="1103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Все фирменные элементы (логотипы, шрифты, фирменные узоры, таблички, </a:t>
            </a:r>
            <a:r>
              <a:rPr lang="ru-RU" sz="1314" dirty="0" err="1">
                <a:latin typeface="Arial" panose="020B0604020202020204" pitchFamily="34" charset="0"/>
                <a:cs typeface="Arial" panose="020B0604020202020204" pitchFamily="34" charset="0"/>
              </a:rPr>
              <a:t>инфостенд</a:t>
            </a:r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) хранятся в папке по ссылке</a:t>
            </a:r>
            <a:r>
              <a:rPr lang="en-US" sz="1314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3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14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https://yadi.sk/d/607_VYO91tciGg</a:t>
            </a:r>
            <a:endParaRPr lang="ru-RU" sz="1314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2000051" y="2763556"/>
            <a:ext cx="2581137" cy="2007426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4780082" y="3519797"/>
            <a:ext cx="284078" cy="45423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82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947" y="2843868"/>
            <a:ext cx="3381636" cy="19126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296" y="5443559"/>
            <a:ext cx="5876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</a:t>
            </a:r>
          </a:p>
          <a:p>
            <a:r>
              <a:rPr lang="ru-RU" dirty="0"/>
              <a:t>Всегда используйте графические файлы из оригинальных макетов — не пытайтесь создавать их самостоятельно.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54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3724" r="6827" b="46792"/>
          <a:stretch/>
        </p:blipFill>
        <p:spPr>
          <a:xfrm>
            <a:off x="511727" y="1152173"/>
            <a:ext cx="6845418" cy="5575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2" y="187540"/>
            <a:ext cx="8837794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Спецификация основных* фирменных элементов, которые</a:t>
            </a:r>
            <a:b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размещаются в школе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81934" y="1366510"/>
            <a:ext cx="5876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здесь приведены основные фирменные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элементы для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помещений.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Более подробную информацию о них можно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прочитать в Руководстве по дизайну.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81934" y="5527642"/>
            <a:ext cx="3901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Всегда используйте графические файлы из оригинальных макетов — не пытайтесь создавать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их самостоятельно</a:t>
            </a:r>
            <a:r>
              <a:rPr lang="ru-RU" dirty="0"/>
              <a:t>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81934" y="2382568"/>
            <a:ext cx="390196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</a:t>
            </a:r>
          </a:p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приведен минимальный перечень и внешний вид фирменных элементов. Их количество и необходимость использовать именно в таком виде может быть изменена по согласованию с оператором проекта в зависимости от ситуации и дизайн-проекта школы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95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1" y="187540"/>
            <a:ext cx="9856921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(опциональные)</a:t>
            </a:r>
            <a:r>
              <a:rPr lang="en-US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элементы </a:t>
            </a:r>
            <a:r>
              <a:rPr lang="ru-RU" sz="22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r>
              <a:rPr lang="en-US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пространства, которые выдает оператор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514" y="1228721"/>
            <a:ext cx="3181028" cy="19327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41317" y="1582002"/>
            <a:ext cx="4355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Дополнительный полный фирменный знак для стен</a:t>
            </a:r>
            <a:endParaRPr lang="ru-RU" b="1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5207" y="1915002"/>
            <a:ext cx="39019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Актуален если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Создается единое пространство технопарка в школе (все помещения рядом), ремонтируется холл и рекреация. В этом случае можно разместить еще дополнительный фирменный знак с подписью в холле, коридоре</a:t>
            </a: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дополнение к основным помещениям создается некое общее тематическое пространство (проектная зона, лекторий, библиотека и пр.)</a:t>
            </a:r>
          </a:p>
          <a:p>
            <a:endParaRPr lang="ru-RU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" y="3423106"/>
            <a:ext cx="4785646" cy="29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21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1" y="187540"/>
            <a:ext cx="9856921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(опциональные)</a:t>
            </a:r>
            <a:r>
              <a:rPr lang="en-US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элементы </a:t>
            </a:r>
            <a:r>
              <a:rPr lang="ru-RU" sz="22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r>
              <a:rPr lang="en-US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пространства, которые выдает оператор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61" y="1862670"/>
            <a:ext cx="3375567" cy="3651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28" y="1880074"/>
            <a:ext cx="3507330" cy="34675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8179" y="5770428"/>
            <a:ext cx="3901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Всегда используйте графические файлы из оригинальных макетов — не пытайтесь создавать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их самостоятельно</a:t>
            </a:r>
            <a:r>
              <a:rPr lang="ru-RU" dirty="0"/>
              <a:t>. 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02330" y="1654628"/>
            <a:ext cx="5876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здесь приведены дополнительные (не обязательные)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фирменные элементы для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стен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виде графики (наклеек).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Более подробную информацию о них можно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прочитать в Руководстве по дизайну.</a:t>
            </a:r>
          </a:p>
        </p:txBody>
      </p:sp>
    </p:spTree>
    <p:extLst>
      <p:ext uri="{BB962C8B-B14F-4D97-AF65-F5344CB8AC3E}">
        <p14:creationId xmlns:p14="http://schemas.microsoft.com/office/powerpoint/2010/main" val="2395788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1" y="187540"/>
            <a:ext cx="9856921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допустимого использования всех фирменных элементов</a:t>
            </a:r>
            <a:b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том числе и не обязательных) в одном помещении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84" y="1301275"/>
            <a:ext cx="7532117" cy="5195997"/>
          </a:xfrm>
          <a:prstGeom prst="rect">
            <a:avLst/>
          </a:prstGeom>
        </p:spPr>
      </p:pic>
      <p:sp useBgFill="1">
        <p:nvSpPr>
          <p:cNvPr id="4" name="TextBox 3"/>
          <p:cNvSpPr txBox="1"/>
          <p:nvPr/>
        </p:nvSpPr>
        <p:spPr>
          <a:xfrm>
            <a:off x="8288321" y="1879134"/>
            <a:ext cx="306385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/>
              <a:t>3.Фирменный знак НП (графика или наклейка)</a:t>
            </a:r>
          </a:p>
        </p:txBody>
      </p:sp>
      <p:sp useBgFill="1">
        <p:nvSpPr>
          <p:cNvPr id="6" name="TextBox 5"/>
          <p:cNvSpPr txBox="1"/>
          <p:nvPr/>
        </p:nvSpPr>
        <p:spPr>
          <a:xfrm>
            <a:off x="4708544" y="1301275"/>
            <a:ext cx="2509380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/>
              <a:t>4.Фирменный элемент </a:t>
            </a:r>
            <a:r>
              <a:rPr lang="ru-RU" sz="1400" b="1" dirty="0" err="1"/>
              <a:t>Минпроса</a:t>
            </a:r>
            <a:r>
              <a:rPr lang="ru-RU" sz="1400" b="1" dirty="0"/>
              <a:t> (графика или наклейка)</a:t>
            </a:r>
          </a:p>
        </p:txBody>
      </p:sp>
      <p:sp useBgFill="1">
        <p:nvSpPr>
          <p:cNvPr id="7" name="TextBox 6"/>
          <p:cNvSpPr txBox="1"/>
          <p:nvPr/>
        </p:nvSpPr>
        <p:spPr>
          <a:xfrm>
            <a:off x="545105" y="1778329"/>
            <a:ext cx="25093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/>
              <a:t>1.Фирменный знак </a:t>
            </a:r>
            <a:r>
              <a:rPr lang="ru-RU" sz="1400" b="1" dirty="0" err="1"/>
              <a:t>Кванториум</a:t>
            </a:r>
            <a:r>
              <a:rPr lang="ru-RU" sz="1400" b="1" dirty="0"/>
              <a:t>. Объемный</a:t>
            </a:r>
          </a:p>
        </p:txBody>
      </p:sp>
      <p:sp useBgFill="1">
        <p:nvSpPr>
          <p:cNvPr id="8" name="TextBox 7"/>
          <p:cNvSpPr txBox="1"/>
          <p:nvPr/>
        </p:nvSpPr>
        <p:spPr>
          <a:xfrm>
            <a:off x="670405" y="3876190"/>
            <a:ext cx="25093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b="1" dirty="0"/>
              <a:t>2.Табличка </a:t>
            </a:r>
            <a:r>
              <a:rPr lang="ru-RU" sz="1400" b="1" dirty="0" err="1"/>
              <a:t>Минпроса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и нацпроекта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618460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2" y="187540"/>
            <a:ext cx="11170386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(опциональные)</a:t>
            </a:r>
            <a:r>
              <a:rPr lang="en-US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элементы </a:t>
            </a:r>
            <a:r>
              <a:rPr lang="ru-RU" sz="22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разрабатываются индивидуально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19" y="1535186"/>
            <a:ext cx="3613907" cy="2910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279"/>
          <a:stretch/>
        </p:blipFill>
        <p:spPr>
          <a:xfrm>
            <a:off x="4068661" y="1749069"/>
            <a:ext cx="2877423" cy="2482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41317" y="1917562"/>
            <a:ext cx="39019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Таблички, вывески на фасаде</a:t>
            </a:r>
            <a:endParaRPr lang="ru-RU" b="1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5207" y="2250562"/>
            <a:ext cx="390196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Могут использоваться, если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технопарке проводятся программы дополнительного образования для детей из других школ. В этом случае вывеска является элементом навигации</a:t>
            </a: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Фасад здания позволяет разместить вывеску (не является памятником архитектуры, есть удачное свободное место</a:t>
            </a: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Если же, здание не позволяет красиво разместить вывеску, но в ней есть необходимость (как элемента навигации), то в таком случае можно продумать уличную навигацию или стенд, сделать метки в онлайн картах</a:t>
            </a:r>
          </a:p>
          <a:p>
            <a:pPr marL="342900" indent="-342900">
              <a:buAutoNum type="arabicPeriod"/>
            </a:pPr>
            <a:endParaRPr lang="ru-RU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384" y="5582170"/>
            <a:ext cx="3901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Всегда используйте графические файлы из оригинальных макетов — не пытайтесь создавать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их самостоятельно</a:t>
            </a:r>
            <a:r>
              <a:rPr lang="ru-RU" dirty="0"/>
              <a:t>. 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1317" y="4974384"/>
            <a:ext cx="3901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Данные элементы не стандартизированы и разрабатываются индивидуально (не нарушая фирменный стиль) под фасад каждой школы. Согласовать индивидуальное решение можно</a:t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 оператора проекта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460" y="3023814"/>
            <a:ext cx="684123" cy="407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245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1" y="187540"/>
            <a:ext cx="9856921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Важная информация по вопросам </a:t>
            </a:r>
            <a:r>
              <a:rPr lang="ru-RU" sz="22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r>
              <a:rPr lang="ru-RU" sz="22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логотипом нацпроекта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031" y="1239649"/>
            <a:ext cx="8888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логотипа национального проекта (за исключением макетов на которых уже присутствует логотип нацпроекта, выданный оператором проекта) с 2022 года следует разрабатывать и утверждать в АНО </a:t>
            </a:r>
            <a:r>
              <a:rPr lang="ru-RU" sz="1200" dirty="0"/>
              <a:t>«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Национальные приоритеты». Подробно о регламенте взаимодействия прочитать в соответствующем письме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54" y="1988192"/>
            <a:ext cx="3064731" cy="4286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178" y="1988192"/>
            <a:ext cx="6079756" cy="42867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2452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3" y="1468074"/>
            <a:ext cx="2913448" cy="1938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08" y="3276253"/>
            <a:ext cx="3342174" cy="3342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3" y="3523949"/>
            <a:ext cx="3417829" cy="2279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11766"/>
          <a:stretch/>
        </p:blipFill>
        <p:spPr>
          <a:xfrm>
            <a:off x="9016755" y="1468074"/>
            <a:ext cx="2500149" cy="1756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19976"/>
          <a:stretch/>
        </p:blipFill>
        <p:spPr>
          <a:xfrm>
            <a:off x="6542003" y="1473371"/>
            <a:ext cx="2392272" cy="1751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08" y="1468074"/>
            <a:ext cx="2635115" cy="1756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2" y="187540"/>
            <a:ext cx="11170386" cy="43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концепция образовательного пространства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25207" y="3406100"/>
            <a:ext cx="43312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Функциональные и удобные решения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для разной образовательной деятельности (теоретическая, практическая работа, индивидуальная и групповая работа)</a:t>
            </a: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Лаконичная цветовая гамма</a:t>
            </a:r>
          </a:p>
          <a:p>
            <a:pPr marL="228600" indent="-228600"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поверхности для записей, школьных досок (маркерные, магнитные, грифельные стены)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4.  Открытые многофункциональные пространства   (прозрачные двери, стеклянные перегородки)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63034" y="5658239"/>
            <a:ext cx="5876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подробную информацию, раскрывающую</a:t>
            </a:r>
            <a:b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пункты можно прочитать в Руководстве по дизайну</a:t>
            </a:r>
          </a:p>
        </p:txBody>
      </p:sp>
    </p:spTree>
    <p:extLst>
      <p:ext uri="{BB962C8B-B14F-4D97-AF65-F5344CB8AC3E}">
        <p14:creationId xmlns:p14="http://schemas.microsoft.com/office/powerpoint/2010/main" val="1501272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E823CC-CD82-4367-975B-911DF8A0351E}"/>
              </a:ext>
            </a:extLst>
          </p:cNvPr>
          <p:cNvSpPr txBox="1"/>
          <p:nvPr/>
        </p:nvSpPr>
        <p:spPr>
          <a:xfrm>
            <a:off x="398032" y="187540"/>
            <a:ext cx="11170386" cy="43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действий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110" y="1380946"/>
            <a:ext cx="473673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схема зонирования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основе плана БТИ выбрать помещения, которые участвуют в проекте. На этом этапе важно решить примерно какая образовательная деятельность происходит в каждом помещении (практические занятия, теоретические, универсальные гибкие помещения,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допобразование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т.д.) Далее в процессе создания дизайн-проекта схема зонирования может скорректироваться.</a:t>
            </a:r>
          </a:p>
          <a:p>
            <a:pPr marL="228600" indent="-228600"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задание для дизайнера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Продумать возможности по переоснащению помещений (ремонт, мебель). См. Руководство по дизайну образовательного пространства. В нем представлены идеи на разный бюджет и ситуации. Описать кратко учебную деятельность в помещениях, возможности по ремонту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мебели, положения о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Дизайнер должен понимать, что он проектирует и какой приблизительно бюджет.</a:t>
            </a:r>
          </a:p>
          <a:p>
            <a:pPr marL="228600" indent="-228600"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Эскиз и примерный бюджет на его основе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Разрабатывается эскизный дизайн-проект, достаточный для расчета примерной стоимости работ и оснащения (мебель,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ремонт). На этом этапе следует консультироваться с проектным офисом.</a:t>
            </a:r>
          </a:p>
          <a:p>
            <a:pPr marL="228600" indent="-228600"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Дизайн-проект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После финальных согласований вносятся правки в проект (по необходимости)</a:t>
            </a:r>
          </a:p>
        </p:txBody>
      </p:sp>
      <p:sp>
        <p:nvSpPr>
          <p:cNvPr id="4" name="Стрелка: вниз 2">
            <a:extLst>
              <a:ext uri="{FF2B5EF4-FFF2-40B4-BE49-F238E27FC236}">
                <a16:creationId xmlns:a16="http://schemas.microsoft.com/office/drawing/2014/main" xmlns="" id="{C293D9B9-065C-4535-B40B-7A7B0AA6164B}"/>
              </a:ext>
            </a:extLst>
          </p:cNvPr>
          <p:cNvSpPr/>
          <p:nvPr/>
        </p:nvSpPr>
        <p:spPr>
          <a:xfrm>
            <a:off x="585627" y="1411833"/>
            <a:ext cx="246580" cy="5331867"/>
          </a:xfrm>
          <a:prstGeom prst="downArrow">
            <a:avLst>
              <a:gd name="adj1" fmla="val 33334"/>
              <a:gd name="adj2" fmla="val 6666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20530" y="1432820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F1002C98-0120-47A2-AECF-94A2090C0AF3}"/>
              </a:ext>
            </a:extLst>
          </p:cNvPr>
          <p:cNvSpPr/>
          <p:nvPr/>
        </p:nvSpPr>
        <p:spPr>
          <a:xfrm>
            <a:off x="620530" y="3077485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7CDBB339-40A6-4D41-A4D0-1655FED05ACD}"/>
              </a:ext>
            </a:extLst>
          </p:cNvPr>
          <p:cNvSpPr/>
          <p:nvPr/>
        </p:nvSpPr>
        <p:spPr>
          <a:xfrm>
            <a:off x="620530" y="4892238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C8DF7079-E59C-4F63-8398-A1859BFAB42B}"/>
              </a:ext>
            </a:extLst>
          </p:cNvPr>
          <p:cNvSpPr/>
          <p:nvPr/>
        </p:nvSpPr>
        <p:spPr>
          <a:xfrm>
            <a:off x="620530" y="6001939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1682" y="1601272"/>
            <a:ext cx="49884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 startAt="5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Дизайн-проект утверждается в проектном офисе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В систему СУПД подгружается финальный дизайн-проект</a:t>
            </a:r>
          </a:p>
          <a:p>
            <a:pPr marL="228600" indent="-228600">
              <a:buAutoNum type="arabicPeriod" startAt="5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 startAt="5"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с проектным офисом</a:t>
            </a:r>
            <a:b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Если замечания не критичны, то в комментариях указывается необходимость доработки проекта в рабочем порядке. Это означает, что переделывать дизайн-проект не нужно, правки незначительны и могут быть просто учтены в финальных ТЗ для закупок в текстовом виде.</a:t>
            </a:r>
          </a:p>
          <a:p>
            <a:pPr marL="228600" indent="-228600">
              <a:buAutoNum type="arabicPeriod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Закупки</a:t>
            </a:r>
          </a:p>
          <a:p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основе дизайн-проекта разрабатываются финальные КП, 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техзадание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для закупок (ремонт, мебель, оснащение), элементы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брендирования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Ремонтные работы</a:t>
            </a:r>
          </a:p>
          <a:p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Открытие технопарка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3401" y="1601272"/>
            <a:ext cx="119723" cy="32909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170110" y="1678576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170109" y="2167625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165192" y="3467233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170109" y="4369501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170108" y="4766841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165192" y="5579007"/>
            <a:ext cx="58769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всех этапах представитель проектного офиса доступен для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53778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178447" y="1536532"/>
            <a:ext cx="1104939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Определяют единые организационные и методические условия создания и общие подходы к функционированию детских технопарков 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 на базе общеобразовательных организаций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D11AF1F-FDB3-CB44-88DF-8713284E2A92}"/>
              </a:ext>
            </a:extLst>
          </p:cNvPr>
          <p:cNvSpPr/>
          <p:nvPr/>
        </p:nvSpPr>
        <p:spPr>
          <a:xfrm>
            <a:off x="159397" y="2977225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Рекомендуемые положения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sz="1600" dirty="0">
                <a:solidFill>
                  <a:schemeClr val="tx1"/>
                </a:solidFill>
                <a:latin typeface="Roboto" pitchFamily="2" charset="0"/>
              </a:rPr>
              <a:t>по формированию условий для создания, детских технопарков «</a:t>
            </a:r>
            <a:r>
              <a:rPr lang="ru-RU" sz="1600" dirty="0" err="1">
                <a:solidFill>
                  <a:schemeClr val="tx1"/>
                </a:solidFill>
                <a:latin typeface="Roboto" pitchFamily="2" charset="0"/>
              </a:rPr>
              <a:t>Кванториум</a:t>
            </a:r>
            <a:r>
              <a:rPr lang="ru-RU" sz="1600" dirty="0">
                <a:solidFill>
                  <a:schemeClr val="tx1"/>
                </a:solidFill>
                <a:latin typeface="Roboto" pitchFamily="2" charset="0"/>
              </a:rPr>
              <a:t>», оснащению оборудованием, направленностям образовательных программ, организации учебного процесса</a:t>
            </a:r>
            <a:endParaRPr lang="ru-RU" dirty="0">
              <a:solidFill>
                <a:schemeClr val="tx1"/>
              </a:solidFill>
              <a:latin typeface="Roboto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3A307E5-AEA2-9143-919D-72D663A3D117}"/>
              </a:ext>
            </a:extLst>
          </p:cNvPr>
          <p:cNvSpPr/>
          <p:nvPr/>
        </p:nvSpPr>
        <p:spPr>
          <a:xfrm>
            <a:off x="4128486" y="2977225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и методических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61CEDA5-7D7B-0640-8FF9-68530E69FDD3}"/>
              </a:ext>
            </a:extLst>
          </p:cNvPr>
          <p:cNvSpPr/>
          <p:nvPr/>
        </p:nvSpPr>
        <p:spPr>
          <a:xfrm>
            <a:off x="7925808" y="2986417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</a:t>
            </a:r>
            <a:br>
              <a:rPr lang="ru-RU" b="1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</a:t>
            </a:r>
            <a:r>
              <a:rPr lang="ru-RU" sz="1800" dirty="0">
                <a:solidFill>
                  <a:schemeClr val="tx1"/>
                </a:solidFill>
                <a:latin typeface="Roboto" pitchFamily="2" charset="0"/>
              </a:rPr>
              <a:t>детских технопарков «</a:t>
            </a:r>
            <a:r>
              <a:rPr lang="ru-RU" sz="1800" dirty="0" err="1">
                <a:solidFill>
                  <a:schemeClr val="tx1"/>
                </a:solidFill>
                <a:latin typeface="Roboto" pitchFamily="2" charset="0"/>
              </a:rPr>
              <a:t>Кванториум</a:t>
            </a:r>
            <a:r>
              <a:rPr lang="ru-RU" sz="1800" dirty="0">
                <a:solidFill>
                  <a:schemeClr val="tx1"/>
                </a:solidFill>
                <a:latin typeface="Roboto" pitchFamily="2" charset="0"/>
              </a:rPr>
              <a:t>»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159396" y="5409941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детских технопарков «</a:t>
            </a:r>
            <a:r>
              <a:rPr lang="ru-RU" dirty="0" err="1">
                <a:solidFill>
                  <a:schemeClr val="tx1"/>
                </a:solidFill>
                <a:latin typeface="Roboto" pitchFamily="2" charset="0"/>
              </a:rPr>
              <a:t>Кванториум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», использования созданной ранее в рамках национального проекта «Образование» инфраструктуры, сопровождения педагогов, организации региональных мероприятий и пр.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178448" y="2835651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182461" y="2835651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7950848" y="2835651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178448" y="5116571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F8FE1B3-23E0-492B-A609-E5265FE52CD6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Методические рекомендации: зачем?</a:t>
            </a:r>
          </a:p>
        </p:txBody>
      </p:sp>
    </p:spTree>
    <p:extLst>
      <p:ext uri="{BB962C8B-B14F-4D97-AF65-F5344CB8AC3E}">
        <p14:creationId xmlns:p14="http://schemas.microsoft.com/office/powerpoint/2010/main" val="405166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663249" y="1293849"/>
            <a:ext cx="11018677" cy="472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Корректировка перечня разделов Методических рекомендаций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содержания этапов создания детских технопарков «</a:t>
            </a:r>
            <a:r>
              <a:rPr lang="ru-RU" b="1" dirty="0" err="1">
                <a:solidFill>
                  <a:schemeClr val="tx1"/>
                </a:solidFill>
                <a:latin typeface="Roboto" pitchFamily="2" charset="0"/>
              </a:rPr>
              <a:t>Кванториум</a:t>
            </a:r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»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перечня документов, утверждаемых на уровне субъекта РФ и образовательной организации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Корректировка сроков и дополнение мероприятий дорожной карты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порядка формирования и утверждения инфраструктурных листов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подходов к дизайну и зонированию помещений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примерного перечня оборудования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подходов к организации образовательной деятельности</a:t>
            </a:r>
          </a:p>
          <a:p>
            <a:endParaRPr lang="ru-RU" b="1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Уточнение позиций по информационному сопровождению и организационно-методической поддержке центров «Точка роста»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F8FE1B3-23E0-492B-A609-E5265FE52CD6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изменения в содержании методических рекомендаций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3161AF-EF66-4FD4-BE45-16B87AF08EE6}"/>
              </a:ext>
            </a:extLst>
          </p:cNvPr>
          <p:cNvSpPr/>
          <p:nvPr/>
        </p:nvSpPr>
        <p:spPr>
          <a:xfrm>
            <a:off x="367781" y="1293849"/>
            <a:ext cx="366228" cy="472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 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Roboto" pitchFamily="2" charset="0"/>
              </a:rPr>
              <a:t>!</a:t>
            </a:r>
          </a:p>
          <a:p>
            <a:endParaRPr lang="ru-RU" b="1" dirty="0">
              <a:solidFill>
                <a:srgbClr val="FF0000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7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159396" y="845996"/>
            <a:ext cx="10782301" cy="472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Перечень разделов:</a:t>
            </a:r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1. Общие положения</a:t>
            </a: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2. Порядок создания Школьного </a:t>
            </a:r>
            <a:r>
              <a:rPr lang="ru-RU" sz="1400" b="1" dirty="0" err="1">
                <a:solidFill>
                  <a:schemeClr val="tx1"/>
                </a:solidFill>
                <a:latin typeface="Roboto" pitchFamily="2" charset="0"/>
              </a:rPr>
              <a:t>Кванториума</a:t>
            </a:r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 </a:t>
            </a: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2.1. Утверждение НПА о создании Школьного </a:t>
            </a:r>
            <a:r>
              <a:rPr lang="ru-RU" sz="1400" dirty="0" err="1">
                <a:solidFill>
                  <a:schemeClr val="tx1"/>
                </a:solidFill>
                <a:latin typeface="Roboto" pitchFamily="2" charset="0"/>
              </a:rPr>
              <a:t>Кванториума</a:t>
            </a:r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2.2. Подготовка помещений для размещения Школьного </a:t>
            </a:r>
            <a:r>
              <a:rPr lang="ru-RU" sz="1400" dirty="0" err="1">
                <a:solidFill>
                  <a:schemeClr val="tx1"/>
                </a:solidFill>
                <a:latin typeface="Roboto" pitchFamily="2" charset="0"/>
              </a:rPr>
              <a:t>Кванториума</a:t>
            </a:r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2.3. Проведение закупок для оснащения Школьного </a:t>
            </a:r>
            <a:r>
              <a:rPr lang="ru-RU" sz="1400" dirty="0" err="1">
                <a:solidFill>
                  <a:schemeClr val="tx1"/>
                </a:solidFill>
                <a:latin typeface="Roboto" pitchFamily="2" charset="0"/>
              </a:rPr>
              <a:t>Кванториума</a:t>
            </a:r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2.4. Кадровое обеспечение Школьного </a:t>
            </a:r>
            <a:r>
              <a:rPr lang="ru-RU" sz="1400" dirty="0" err="1">
                <a:solidFill>
                  <a:schemeClr val="tx1"/>
                </a:solidFill>
                <a:latin typeface="Roboto" pitchFamily="2" charset="0"/>
              </a:rPr>
              <a:t>Кванториума</a:t>
            </a:r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 </a:t>
            </a: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2.5. Обновление содержания образовательных программ</a:t>
            </a: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 </a:t>
            </a: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2.6. Обеспечение информационного сопровождения</a:t>
            </a: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2.7. Планирование мероприятий на уровне субъекта РФ</a:t>
            </a: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Roboto" pitchFamily="2" charset="0"/>
              </a:rPr>
              <a:t>2.8. Ежеквартальный мониторинг функционирования</a:t>
            </a: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3. Организация образовательной деятельности</a:t>
            </a: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4. Организационно-методическое сопровождение Школьных </a:t>
            </a:r>
            <a:r>
              <a:rPr lang="ru-RU" sz="1400" b="1" dirty="0" err="1">
                <a:solidFill>
                  <a:schemeClr val="tx1"/>
                </a:solidFill>
                <a:latin typeface="Roboto" pitchFamily="2" charset="0"/>
              </a:rPr>
              <a:t>Кванториумов</a:t>
            </a:r>
            <a:endParaRPr lang="ru-RU" sz="1400" b="1" dirty="0">
              <a:solidFill>
                <a:schemeClr val="tx1"/>
              </a:solidFill>
              <a:latin typeface="Roboto" pitchFamily="2" charset="0"/>
            </a:endParaRP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5. Требования к финансовому обеспечению Школьных </a:t>
            </a:r>
            <a:r>
              <a:rPr lang="ru-RU" sz="1400" b="1" dirty="0" err="1">
                <a:solidFill>
                  <a:schemeClr val="tx1"/>
                </a:solidFill>
                <a:latin typeface="Roboto" pitchFamily="2" charset="0"/>
              </a:rPr>
              <a:t>Кванториумов</a:t>
            </a:r>
            <a:endParaRPr lang="ru-RU" sz="1400" b="1" dirty="0">
              <a:solidFill>
                <a:schemeClr val="tx1"/>
              </a:solidFill>
              <a:latin typeface="Roboto" pitchFamily="2" charset="0"/>
            </a:endParaRPr>
          </a:p>
          <a:p>
            <a:endParaRPr lang="ru-RU" sz="1400" dirty="0">
              <a:solidFill>
                <a:schemeClr val="tx1"/>
              </a:solidFill>
              <a:latin typeface="Roboto" pitchFamily="2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Roboto" pitchFamily="2" charset="0"/>
              </a:rPr>
              <a:t>6. Заключительные положения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F8FE1B3-23E0-492B-A609-E5265FE52CD6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изменения в содержании методических рекомендаций</a:t>
            </a:r>
          </a:p>
        </p:txBody>
      </p:sp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xmlns="" id="{42B85324-9FB0-4EDC-AFA9-847ED6A874BE}"/>
              </a:ext>
            </a:extLst>
          </p:cNvPr>
          <p:cNvSpPr/>
          <p:nvPr/>
        </p:nvSpPr>
        <p:spPr>
          <a:xfrm>
            <a:off x="2251790" y="962701"/>
            <a:ext cx="3147526" cy="379445"/>
          </a:xfrm>
          <a:prstGeom prst="wedgeRectCallout">
            <a:avLst>
              <a:gd name="adj1" fmla="val -55861"/>
              <a:gd name="adj2" fmla="val 1168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Цели, задачи, общая информация и сведения о федеральном операторе</a:t>
            </a:r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xmlns="" id="{2F36207E-0B00-4F9A-9075-55F652809A6B}"/>
              </a:ext>
            </a:extLst>
          </p:cNvPr>
          <p:cNvSpPr/>
          <p:nvPr/>
        </p:nvSpPr>
        <p:spPr>
          <a:xfrm>
            <a:off x="4426661" y="1368166"/>
            <a:ext cx="3147526" cy="517461"/>
          </a:xfrm>
          <a:prstGeom prst="wedgeRectCallout">
            <a:avLst>
              <a:gd name="adj1" fmla="val -57244"/>
              <a:gd name="adj2" fmla="val 687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Основной алгоритм деятельности по созданию Школьного </a:t>
            </a:r>
            <a:r>
              <a:rPr lang="ru-RU" sz="1200" dirty="0" err="1">
                <a:solidFill>
                  <a:schemeClr val="tx1"/>
                </a:solidFill>
              </a:rPr>
              <a:t>Кванториума</a:t>
            </a:r>
            <a:r>
              <a:rPr lang="ru-RU" sz="1200" dirty="0">
                <a:solidFill>
                  <a:schemeClr val="tx1"/>
                </a:solidFill>
              </a:rPr>
              <a:t>, условия для создания Школьного </a:t>
            </a:r>
            <a:r>
              <a:rPr lang="ru-RU" sz="1200" dirty="0" err="1">
                <a:solidFill>
                  <a:schemeClr val="tx1"/>
                </a:solidFill>
              </a:rPr>
              <a:t>Кванториума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xmlns="" id="{AE2E88E4-1BE8-4AE9-87F3-78E50994B905}"/>
              </a:ext>
            </a:extLst>
          </p:cNvPr>
          <p:cNvSpPr/>
          <p:nvPr/>
        </p:nvSpPr>
        <p:spPr>
          <a:xfrm>
            <a:off x="7712591" y="1590158"/>
            <a:ext cx="2870717" cy="590938"/>
          </a:xfrm>
          <a:prstGeom prst="wedgeRectCallout">
            <a:avLst>
              <a:gd name="adj1" fmla="val -134084"/>
              <a:gd name="adj2" fmla="val 306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Перечень документов, утверждаемых на уровне субъекта РФ и на уровне образовательной организации</a:t>
            </a:r>
          </a:p>
        </p:txBody>
      </p:sp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xmlns="" id="{C6F8DE1E-4196-4869-8D3F-1F5F8450AA93}"/>
              </a:ext>
            </a:extLst>
          </p:cNvPr>
          <p:cNvSpPr/>
          <p:nvPr/>
        </p:nvSpPr>
        <p:spPr>
          <a:xfrm>
            <a:off x="8249102" y="2241836"/>
            <a:ext cx="2870717" cy="505410"/>
          </a:xfrm>
          <a:prstGeom prst="wedgeRectCallout">
            <a:avLst>
              <a:gd name="adj1" fmla="val -120216"/>
              <a:gd name="adj2" fmla="val -119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Общие подходы к проектированию и зонированию помещений, рекомендации по набору помещений, консультативная поддержка при формировании дизайн-проектов</a:t>
            </a: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xmlns="" id="{4EF2C45A-B00C-4296-B99F-C1CE20B4B6BF}"/>
              </a:ext>
            </a:extLst>
          </p:cNvPr>
          <p:cNvSpPr/>
          <p:nvPr/>
        </p:nvSpPr>
        <p:spPr>
          <a:xfrm>
            <a:off x="5332445" y="3167275"/>
            <a:ext cx="3147526" cy="379445"/>
          </a:xfrm>
          <a:prstGeom prst="wedgeRectCallout">
            <a:avLst>
              <a:gd name="adj1" fmla="val -70288"/>
              <a:gd name="adj2" fmla="val 348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Зоны ответственности руководителя ОО, руководителя центра/технопарка, рекомендации по обеспечению оплаты труда работников, сведения о повышении квалификации</a:t>
            </a:r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xmlns="" id="{76FA3032-7C7B-43C4-BE53-FACC8006E077}"/>
              </a:ext>
            </a:extLst>
          </p:cNvPr>
          <p:cNvSpPr/>
          <p:nvPr/>
        </p:nvSpPr>
        <p:spPr>
          <a:xfrm>
            <a:off x="5332445" y="3839171"/>
            <a:ext cx="3147526" cy="379445"/>
          </a:xfrm>
          <a:prstGeom prst="wedgeRectCallout">
            <a:avLst>
              <a:gd name="adj1" fmla="val -70881"/>
              <a:gd name="adj2" fmla="val 49385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Специальный раздел на сайте ОО, информационное освещение деятельности в СМИ, размещение информационных и методических материалов в сети</a:t>
            </a: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xmlns="" id="{2CD9C812-799C-443A-B13F-CD57B8BA8D58}"/>
              </a:ext>
            </a:extLst>
          </p:cNvPr>
          <p:cNvSpPr/>
          <p:nvPr/>
        </p:nvSpPr>
        <p:spPr>
          <a:xfrm>
            <a:off x="4842273" y="5216127"/>
            <a:ext cx="3147526" cy="379445"/>
          </a:xfrm>
          <a:prstGeom prst="wedgeRectCallout">
            <a:avLst>
              <a:gd name="adj1" fmla="val -67521"/>
              <a:gd name="adj2" fmla="val 215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Подходы к разработке и реализации образовательных программ, формированию плана деятельности центров / технопарков, материалах Федерального оператора</a:t>
            </a:r>
          </a:p>
        </p:txBody>
      </p:sp>
      <p:sp>
        <p:nvSpPr>
          <p:cNvPr id="27" name="Облачко с текстом: прямоугольное 26">
            <a:extLst>
              <a:ext uri="{FF2B5EF4-FFF2-40B4-BE49-F238E27FC236}">
                <a16:creationId xmlns:a16="http://schemas.microsoft.com/office/drawing/2014/main" xmlns="" id="{3163F779-51A2-4794-A52F-0D53F7610FD6}"/>
              </a:ext>
            </a:extLst>
          </p:cNvPr>
          <p:cNvSpPr/>
          <p:nvPr/>
        </p:nvSpPr>
        <p:spPr>
          <a:xfrm>
            <a:off x="8025167" y="5470764"/>
            <a:ext cx="3147526" cy="379445"/>
          </a:xfrm>
          <a:prstGeom prst="wedgeRectCallout">
            <a:avLst>
              <a:gd name="adj1" fmla="val -89261"/>
              <a:gd name="adj2" fmla="val 6741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Комплексный план организационно-методической поддержки центров / технопарков, информационное сопровождение, отчетность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xmlns="" id="{33646978-C176-44D5-BA62-669446A6B0D5}"/>
              </a:ext>
            </a:extLst>
          </p:cNvPr>
          <p:cNvSpPr/>
          <p:nvPr/>
        </p:nvSpPr>
        <p:spPr>
          <a:xfrm>
            <a:off x="6813741" y="6098038"/>
            <a:ext cx="3147526" cy="379445"/>
          </a:xfrm>
          <a:prstGeom prst="wedgeRectCallout">
            <a:avLst>
              <a:gd name="adj1" fmla="val -75624"/>
              <a:gd name="adj2" fmla="val 1823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Нормативные позиции об оплате труда работников образовательных организаций, текущих расходов и пр.</a:t>
            </a:r>
          </a:p>
        </p:txBody>
      </p:sp>
      <p:sp>
        <p:nvSpPr>
          <p:cNvPr id="13" name="Облачко с текстом: прямоугольное 12">
            <a:extLst>
              <a:ext uri="{FF2B5EF4-FFF2-40B4-BE49-F238E27FC236}">
                <a16:creationId xmlns:a16="http://schemas.microsoft.com/office/drawing/2014/main" xmlns="" id="{917A4F04-3575-4880-BDE1-8E682EC27473}"/>
              </a:ext>
            </a:extLst>
          </p:cNvPr>
          <p:cNvSpPr/>
          <p:nvPr/>
        </p:nvSpPr>
        <p:spPr>
          <a:xfrm>
            <a:off x="6186199" y="2767538"/>
            <a:ext cx="3147526" cy="379445"/>
          </a:xfrm>
          <a:prstGeom prst="wedgeRectCallout">
            <a:avLst>
              <a:gd name="adj1" fmla="val -60802"/>
              <a:gd name="adj2" fmla="val -635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Основные подходы к комплектованию оборудованием, порядок формирования ИЛ и организации закупок в соответствии с законодательством</a:t>
            </a:r>
          </a:p>
        </p:txBody>
      </p: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xmlns="" id="{7B050147-5BD9-45AA-82C4-3BD8F4172733}"/>
              </a:ext>
            </a:extLst>
          </p:cNvPr>
          <p:cNvSpPr/>
          <p:nvPr/>
        </p:nvSpPr>
        <p:spPr>
          <a:xfrm>
            <a:off x="8569452" y="3231084"/>
            <a:ext cx="2603241" cy="525701"/>
          </a:xfrm>
          <a:prstGeom prst="wedgeRectCallout">
            <a:avLst>
              <a:gd name="adj1" fmla="val -182833"/>
              <a:gd name="adj2" fmla="val 5673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Общие подходы к разработке и внесению изменений в образовательные программы с учетом ресурсов Школьного </a:t>
            </a:r>
            <a:r>
              <a:rPr lang="ru-RU" sz="800" dirty="0" err="1">
                <a:solidFill>
                  <a:schemeClr val="tx1"/>
                </a:solidFill>
              </a:rPr>
              <a:t>Кванториума</a:t>
            </a:r>
            <a:r>
              <a:rPr lang="ru-RU" sz="800" dirty="0">
                <a:solidFill>
                  <a:schemeClr val="tx1"/>
                </a:solidFill>
              </a:rPr>
              <a:t>, формированию планов деятельности Школьного </a:t>
            </a:r>
            <a:r>
              <a:rPr lang="ru-RU" sz="800" dirty="0" err="1">
                <a:solidFill>
                  <a:schemeClr val="tx1"/>
                </a:solidFill>
              </a:rPr>
              <a:t>Кванториума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xmlns="" id="{246D9C4D-7D18-43AD-BDC6-02AF3D1A7ED6}"/>
              </a:ext>
            </a:extLst>
          </p:cNvPr>
          <p:cNvSpPr/>
          <p:nvPr/>
        </p:nvSpPr>
        <p:spPr>
          <a:xfrm>
            <a:off x="5665237" y="4240623"/>
            <a:ext cx="3147526" cy="379445"/>
          </a:xfrm>
          <a:prstGeom prst="wedgeRectCallout">
            <a:avLst>
              <a:gd name="adj1" fmla="val -70881"/>
              <a:gd name="adj2" fmla="val 49385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Основные подходы к планированию мероприятий по поддержке и сопровождению Школьных </a:t>
            </a:r>
            <a:r>
              <a:rPr lang="ru-RU" sz="900" dirty="0" err="1">
                <a:solidFill>
                  <a:schemeClr val="tx1"/>
                </a:solidFill>
              </a:rPr>
              <a:t>Кванториумов</a:t>
            </a:r>
            <a:r>
              <a:rPr lang="ru-RU" sz="900" dirty="0">
                <a:solidFill>
                  <a:schemeClr val="tx1"/>
                </a:solidFill>
              </a:rPr>
              <a:t> на уровне субъекта РФ</a:t>
            </a: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xmlns="" id="{375A3ED1-C4BA-48D0-BA81-54D1CC50C633}"/>
              </a:ext>
            </a:extLst>
          </p:cNvPr>
          <p:cNvSpPr/>
          <p:nvPr/>
        </p:nvSpPr>
        <p:spPr>
          <a:xfrm>
            <a:off x="5089071" y="4724461"/>
            <a:ext cx="2013858" cy="379445"/>
          </a:xfrm>
          <a:prstGeom prst="wedgeRectCallout">
            <a:avLst>
              <a:gd name="adj1" fmla="val -63371"/>
              <a:gd name="adj2" fmla="val 3627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Основные подходы к организации мониторинга функционирования Школьных </a:t>
            </a:r>
            <a:r>
              <a:rPr lang="ru-RU" sz="900" dirty="0" err="1">
                <a:solidFill>
                  <a:schemeClr val="tx1"/>
                </a:solidFill>
              </a:rPr>
              <a:t>Кванториумов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0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E81BED-F463-4063-8A91-9898A545E83B}"/>
              </a:ext>
            </a:extLst>
          </p:cNvPr>
          <p:cNvSpPr txBox="1"/>
          <p:nvPr/>
        </p:nvSpPr>
        <p:spPr>
          <a:xfrm>
            <a:off x="578498" y="1389794"/>
            <a:ext cx="1008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93748-B951-4BED-AF88-285EDF4C2CE0}"/>
              </a:ext>
            </a:extLst>
          </p:cNvPr>
          <p:cNvSpPr txBox="1"/>
          <p:nvPr/>
        </p:nvSpPr>
        <p:spPr>
          <a:xfrm>
            <a:off x="578498" y="1759126"/>
            <a:ext cx="102325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развитие материально-технической базы общеобразовательных организаций и совершенствование организационно-содержательных условий для расширения содержания общего образования и реализации дополнительных общеобразовательных программ, обеспечивающих развитие у обучающихся современных компетенций и навыков, в том числе естественно-научной, математической, информационной грамотности, формирования критического и креативного мышления, а также повышения качества образования</a:t>
            </a:r>
            <a:r>
              <a:rPr lang="ru-RU" b="1" dirty="0"/>
              <a:t>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AB0F996E-8A3D-4C82-8B94-F9F2F9DE9CE0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цели, задачи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361E40-3E51-453F-8422-3EEBC72549A9}"/>
              </a:ext>
            </a:extLst>
          </p:cNvPr>
          <p:cNvSpPr txBox="1"/>
          <p:nvPr/>
        </p:nvSpPr>
        <p:spPr>
          <a:xfrm>
            <a:off x="578498" y="3544603"/>
            <a:ext cx="102325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образовательной деятельности по учебным предметам естественно-научной и технологической направленностей с использованием современного оборудования, средств обучения и воспитания, обеспечение вариативности курсов внеурочной деятельности;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углубленное освоение и практическая отработка учебного материала по предметным областям «Естественнонаучные предметы» («Естественные науки»), «Математика и информатика», «Технология» и другим предметным областям;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охвата детей от 5 до 18 лет дополнительным 3 образованием и расширение перечня реализуемых дополнительных общеобразовательных программ естественно-научной и технической направленностей с применением современного оборудования, средств обучения и воспитания, в том числе направленных на практическое применение содержания основных образовательных программ общего образования;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профориентационной деятельности с обучающимися, проведение и организация участия обучающихся во внеклассных мероприятиях, олимпиадах, конкурсах и иных событиях естественнонаучной и технологической направленностей.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100039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E4E24A4-7F00-41BD-8DC7-7C3533DA4DF2}"/>
              </a:ext>
            </a:extLst>
          </p:cNvPr>
          <p:cNvSpPr/>
          <p:nvPr/>
        </p:nvSpPr>
        <p:spPr>
          <a:xfrm>
            <a:off x="612921" y="1201936"/>
            <a:ext cx="4903710" cy="1037418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5DD398C-4598-42DF-82BC-742ADDB8FE60}"/>
              </a:ext>
            </a:extLst>
          </p:cNvPr>
          <p:cNvSpPr/>
          <p:nvPr/>
        </p:nvSpPr>
        <p:spPr>
          <a:xfrm>
            <a:off x="979624" y="1148505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sz="1600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sz="1600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sz="1600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создаются на базе городских общеобразовательных организаций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E2280E-60E8-4A28-B476-5F2F012E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11484" y="1238737"/>
            <a:ext cx="914400" cy="91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9476FF0-8761-4790-A90C-F38F246854AE}"/>
              </a:ext>
            </a:extLst>
          </p:cNvPr>
          <p:cNvSpPr/>
          <p:nvPr/>
        </p:nvSpPr>
        <p:spPr>
          <a:xfrm>
            <a:off x="5619743" y="2327415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sz="1600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Более 500 обучающихся</a:t>
            </a:r>
            <a:r>
              <a:rPr lang="ru-RU" sz="1600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</a:t>
            </a:r>
            <a:br>
              <a:rPr lang="ru-RU" sz="1600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 общеобразовательной организации, на базе которой создается Школьный </a:t>
            </a:r>
            <a:r>
              <a:rPr lang="ru-RU" sz="1600" kern="0" dirty="0" err="1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endParaRPr lang="ru-RU" sz="1600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A7C8BE-8730-4D00-9B02-DCFAD8913035}"/>
              </a:ext>
            </a:extLst>
          </p:cNvPr>
          <p:cNvSpPr/>
          <p:nvPr/>
        </p:nvSpPr>
        <p:spPr>
          <a:xfrm>
            <a:off x="5327642" y="2303203"/>
            <a:ext cx="4903710" cy="110488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0522624-7E8B-48BE-B0D9-F4D134E4A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52263" y="2420720"/>
            <a:ext cx="813295" cy="81329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622305F-6906-4750-ACD0-A5930ED62B59}"/>
              </a:ext>
            </a:extLst>
          </p:cNvPr>
          <p:cNvSpPr/>
          <p:nvPr/>
        </p:nvSpPr>
        <p:spPr>
          <a:xfrm>
            <a:off x="612921" y="3462848"/>
            <a:ext cx="4903710" cy="108253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F884220-A77B-46AF-A1EE-698B5B6872C1}"/>
              </a:ext>
            </a:extLst>
          </p:cNvPr>
          <p:cNvSpPr/>
          <p:nvPr/>
        </p:nvSpPr>
        <p:spPr>
          <a:xfrm>
            <a:off x="765111" y="3454766"/>
            <a:ext cx="391047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sz="1600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Наличие базового комплекта оборудования </a:t>
            </a:r>
            <a:r>
              <a:rPr lang="ru-RU" sz="16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должно быть обеспечено до момента создания Школьного </a:t>
            </a:r>
            <a:r>
              <a:rPr lang="ru-RU" sz="1600" kern="0" dirty="0" err="1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Кванториума</a:t>
            </a:r>
            <a:endParaRPr lang="ru-RU" sz="1600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498C235-1393-421B-A55D-0A2997FC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8430" y="3634762"/>
            <a:ext cx="914400" cy="9144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C01AAFB-31E1-4444-961A-2EFC326BC306}"/>
              </a:ext>
            </a:extLst>
          </p:cNvPr>
          <p:cNvSpPr/>
          <p:nvPr/>
        </p:nvSpPr>
        <p:spPr>
          <a:xfrm>
            <a:off x="5320252" y="4585425"/>
            <a:ext cx="4911100" cy="1070639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6B21E89-6689-4001-973B-3171DCBC7944}"/>
              </a:ext>
            </a:extLst>
          </p:cNvPr>
          <p:cNvSpPr/>
          <p:nvPr/>
        </p:nvSpPr>
        <p:spPr>
          <a:xfrm>
            <a:off x="5574501" y="4585425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sz="1600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Наличие лицензии на дополнительное образование детей </a:t>
            </a:r>
            <a:r>
              <a:rPr lang="ru-RU" sz="16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у общеобразовательной организации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47368C6-6C1D-4B36-B069-1D5408BD3C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63753" y="4585425"/>
            <a:ext cx="914400" cy="91440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B850EE8A-3110-4595-9952-5481D7E974DB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Детские технопарки 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создания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8CFF08B-D9E7-430D-9393-FBCB862E25FD}"/>
              </a:ext>
            </a:extLst>
          </p:cNvPr>
          <p:cNvSpPr/>
          <p:nvPr/>
        </p:nvSpPr>
        <p:spPr>
          <a:xfrm>
            <a:off x="612921" y="5723779"/>
            <a:ext cx="4911100" cy="1070639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3EFB4E4-9236-4ED0-8842-C7D61E4603D7}"/>
              </a:ext>
            </a:extLst>
          </p:cNvPr>
          <p:cNvSpPr/>
          <p:nvPr/>
        </p:nvSpPr>
        <p:spPr>
          <a:xfrm>
            <a:off x="867170" y="5723779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sz="1600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Наличие специализированных учебных кабинетов по физике, химии, биологии </a:t>
            </a:r>
            <a:r>
              <a:rPr lang="ru-RU" sz="16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 общеобразовательной организации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9468F0B-AAAD-4950-814B-961D5693AD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56422" y="57237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0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3854</Words>
  <Application>Microsoft Office PowerPoint</Application>
  <PresentationFormat>Произвольный</PresentationFormat>
  <Paragraphs>684</Paragraphs>
  <Slides>48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Сибагатуллина Лейсан</dc:creator>
  <cp:lastModifiedBy>Макиева Людмила Казбековна</cp:lastModifiedBy>
  <cp:revision>179</cp:revision>
  <dcterms:created xsi:type="dcterms:W3CDTF">2021-10-11T14:30:24Z</dcterms:created>
  <dcterms:modified xsi:type="dcterms:W3CDTF">2021-12-10T08:25:53Z</dcterms:modified>
</cp:coreProperties>
</file>