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6" r:id="rId3"/>
    <p:sldId id="291" r:id="rId4"/>
    <p:sldId id="292" r:id="rId5"/>
    <p:sldId id="288" r:id="rId6"/>
    <p:sldId id="289" r:id="rId7"/>
    <p:sldId id="263" r:id="rId8"/>
    <p:sldId id="301" r:id="rId9"/>
    <p:sldId id="262" r:id="rId10"/>
    <p:sldId id="313" r:id="rId11"/>
    <p:sldId id="293" r:id="rId12"/>
    <p:sldId id="302" r:id="rId13"/>
    <p:sldId id="304" r:id="rId14"/>
    <p:sldId id="312" r:id="rId15"/>
    <p:sldId id="285" r:id="rId16"/>
    <p:sldId id="286" r:id="rId17"/>
    <p:sldId id="287" r:id="rId18"/>
    <p:sldId id="298" r:id="rId19"/>
    <p:sldId id="299" r:id="rId20"/>
    <p:sldId id="305" r:id="rId21"/>
    <p:sldId id="310" r:id="rId22"/>
    <p:sldId id="306" r:id="rId23"/>
    <p:sldId id="307" r:id="rId24"/>
    <p:sldId id="30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DE7E-F80A-48F3-AD7F-D650901F7A4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43BE-5360-4EE0-A905-699028A4B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43BE-5360-4EE0-A905-699028A4BB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43BE-5360-4EE0-A905-699028A4BB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43BE-5360-4EE0-A905-699028A4BB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CB85-0C4E-4A1E-9CEA-837D0E201887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ABB4-D7CB-4EFB-9AED-1DBA47938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checkege.rustest.ru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14620"/>
            <a:ext cx="8429684" cy="194151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  <a:b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357686" y="285728"/>
            <a:ext cx="434193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501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сочинение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928934"/>
            <a:ext cx="5840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декабря 2022 год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34" name="Picture 10" descr="книга перо пн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5" y="3214686"/>
            <a:ext cx="3762375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Региональное тренировочное итоговое сочинение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428736"/>
          <a:ext cx="8643998" cy="389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559"/>
                <a:gridCol w="1533774"/>
                <a:gridCol w="1469649"/>
                <a:gridCol w="1391830"/>
                <a:gridCol w="1245322"/>
                <a:gridCol w="1977864"/>
              </a:tblGrid>
              <a:tr h="11443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Заявлено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 работу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незачет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Отсутствующие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Джиоев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М.,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Хубецов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96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94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91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Bookman Old Style" pitchFamily="18" charset="0"/>
                        </a:rPr>
                        <a:t>3</a:t>
                      </a:r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Bookman Old Style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b="2083"/>
          <a:stretch>
            <a:fillRect/>
          </a:stretch>
        </p:blipFill>
        <p:spPr>
          <a:xfrm>
            <a:off x="142844" y="0"/>
            <a:ext cx="8858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5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594738" cy="954833"/>
          </a:xfrm>
        </p:spPr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  <a:latin typeface="Bookman Old Style" pitchFamily="18" charset="0"/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33575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проходные баллы ЕГЭ для поступления необходимо смотреть на сайте ВУЗа, в который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 поступать выпускник.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9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5433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Порядок проведения ГИА-2022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тветы по ЕГЭ 2021 • Калькуляторы CAS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72230" cy="680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692150"/>
            <a:ext cx="7735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B0855D5-8C8A-47F7-AD33-6681A9C2714D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5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42844" y="142852"/>
            <a:ext cx="2000264" cy="108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9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Помните!!!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7" y="188913"/>
            <a:ext cx="3606795" cy="5012582"/>
          </a:xfrm>
          <a:noFill/>
        </p:spPr>
      </p:pic>
      <p:sp>
        <p:nvSpPr>
          <p:cNvPr id="27653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1196975"/>
            <a:ext cx="5000660" cy="49291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7000"/>
              </a:lnSpc>
              <a:buFont typeface="Arial" panose="020B0604020202020204" pitchFamily="34" charset="0"/>
              <a:buNone/>
              <a:tabLst>
                <a:tab pos="3305175" algn="l"/>
              </a:tabLst>
              <a:defRPr/>
            </a:pPr>
            <a:r>
              <a:rPr lang="ru-RU" sz="2200" b="1" dirty="0">
                <a:solidFill>
                  <a:srgbClr val="1F3864"/>
                </a:solidFill>
                <a:latin typeface="Times New Roman" pitchFamily="18" charset="0"/>
                <a:cs typeface="Calibri" pitchFamily="34" charset="0"/>
              </a:rPr>
              <a:t>Участники ЕГЭ, допустившие нарушение указанных требований   или иное нарушение установленного порядка проведения ЕГЭ,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удаляются с экзамена.</a:t>
            </a:r>
            <a:endParaRPr lang="ru-RU" sz="2200" b="1" dirty="0">
              <a:solidFill>
                <a:srgbClr val="000000"/>
              </a:solidFill>
              <a:cs typeface="Calibri" pitchFamily="34" charset="0"/>
            </a:endParaRPr>
          </a:p>
          <a:p>
            <a:pPr algn="ctr" eaLnBrk="1" hangingPunct="1">
              <a:lnSpc>
                <a:spcPct val="107000"/>
              </a:lnSpc>
              <a:buFont typeface="Arial" panose="020B0604020202020204" pitchFamily="34" charset="0"/>
              <a:buNone/>
              <a:tabLst>
                <a:tab pos="3305175" algn="l"/>
              </a:tabLst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Если факт нарушения участником ЕГЭ порядка проведения экзамена подтверждается, </a:t>
            </a:r>
            <a:r>
              <a:rPr lang="ru-RU" sz="2200" b="1" dirty="0">
                <a:solidFill>
                  <a:srgbClr val="1F3864"/>
                </a:solidFill>
                <a:latin typeface="Times New Roman" pitchFamily="18" charset="0"/>
                <a:cs typeface="Calibri" pitchFamily="34" charset="0"/>
              </a:rPr>
              <a:t>принимается решение об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аннулировании </a:t>
            </a:r>
            <a:r>
              <a:rPr lang="ru-RU" sz="2200" b="1" dirty="0">
                <a:solidFill>
                  <a:srgbClr val="1F3864"/>
                </a:solidFill>
                <a:latin typeface="Times New Roman" pitchFamily="18" charset="0"/>
                <a:cs typeface="Calibri" pitchFamily="34" charset="0"/>
              </a:rPr>
              <a:t>результатов участника ЕГЭ по соответствующему предмету.</a:t>
            </a:r>
            <a:endParaRPr lang="ru-RU" sz="2200" b="1" dirty="0">
              <a:solidFill>
                <a:srgbClr val="000000"/>
              </a:solidFill>
              <a:cs typeface="Calibri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tabLst>
                <a:tab pos="3305175" algn="l"/>
              </a:tabLst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К дальнейшей сдаче экзамена по этому предмету участник в текущем году не допускается!</a:t>
            </a:r>
            <a:endParaRPr lang="ru-RU" sz="2200" b="1" dirty="0"/>
          </a:p>
        </p:txBody>
      </p:sp>
      <p:sp>
        <p:nvSpPr>
          <p:cNvPr id="16389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09D14F39-5D9E-48E4-A3BE-A07370ABA642}" type="slidenum">
              <a:rPr lang="ru-RU" altLang="ru-RU"/>
              <a:pPr/>
              <a:t>19</a:t>
            </a:fld>
            <a:endParaRPr lang="ru-RU" altLang="ru-RU"/>
          </a:p>
        </p:txBody>
      </p:sp>
      <p:pic>
        <p:nvPicPr>
          <p:cNvPr id="8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42844" y="142853"/>
            <a:ext cx="1428760" cy="77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all" normalizeH="0" baseline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РАСПИСАНИе</a:t>
            </a:r>
            <a:r>
              <a:rPr kumimoji="0" lang="ru-RU" sz="32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ЕГЭ – 2023</a:t>
            </a:r>
            <a:endParaRPr kumimoji="0" lang="ru-RU" sz="1000" b="1" i="0" u="none" strike="noStrike" cap="all" normalizeH="0" baseline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071546"/>
          <a:ext cx="7786742" cy="5325276"/>
        </p:xfrm>
        <a:graphic>
          <a:graphicData uri="http://schemas.openxmlformats.org/drawingml/2006/table">
            <a:tbl>
              <a:tblPr/>
              <a:tblGrid>
                <a:gridCol w="1937532"/>
                <a:gridCol w="5849210"/>
              </a:tblGrid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ru-RU" sz="20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география, </a:t>
                      </a: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литература, химия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мая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базовый и профильный уровень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история, физика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0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иностранные</a:t>
                      </a:r>
                      <a:r>
                        <a:rPr lang="ru-RU" sz="2000" b="1" i="0" baseline="0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языки (письменно), биология</a:t>
                      </a:r>
                      <a:endParaRPr lang="ru-RU" sz="2000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июня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1F26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</a:t>
                      </a:r>
                      <a:r>
                        <a:rPr lang="ru-RU" sz="2000" b="1" i="0" baseline="0" dirty="0" smtClean="0">
                          <a:solidFill>
                            <a:srgbClr val="1F26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языки (устно)</a:t>
                      </a:r>
                      <a:endParaRPr lang="ru-RU" sz="20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1F26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</a:t>
                      </a:r>
                      <a:r>
                        <a:rPr lang="ru-RU" sz="2000" b="1" i="0" baseline="0" dirty="0" smtClean="0">
                          <a:solidFill>
                            <a:srgbClr val="1F26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языки (устно)</a:t>
                      </a:r>
                      <a:endParaRPr lang="ru-RU" sz="20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июня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79323" marR="79323" marT="66798" marB="66798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715172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  <a:latin typeface="Bookman Old Style" pitchFamily="18" charset="0"/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  <a:t>результатами ЕГЭ </a:t>
            </a:r>
            <a:endParaRPr lang="ru-RU" sz="49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918" y="1715500"/>
            <a:ext cx="8293924" cy="49282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</a:rPr>
              <a:t>Результаты ЕГЭ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в течение одного рабочего дня </a:t>
            </a: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после завершения обработки на федеральном уровне и передачи в субъект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утверждаются </a:t>
            </a: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</a:rPr>
              <a:t>председателем ГЭК. </a:t>
            </a:r>
            <a:endParaRPr lang="ru-RU" sz="32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После </a:t>
            </a: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</a:rPr>
              <a:t>утверждения результаты ЕГЭ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в течение одного рабочего дня передаются в образовательные организации </a:t>
            </a: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</a:rPr>
              <a:t>для последующего ознакомления участников экзамена с полученными ими результатами ЕГЭ</a:t>
            </a: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142852"/>
            <a:ext cx="2071702" cy="112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715172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  <a:latin typeface="Bookman Old Style" pitchFamily="18" charset="0"/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  <a:t>результатами ЕГЭ </a:t>
            </a:r>
            <a:endParaRPr lang="ru-RU" sz="49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918" y="1715500"/>
            <a:ext cx="8293924" cy="49282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Указанный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Результаты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ЕГЭ при приеме на обучение по программам </a:t>
            </a:r>
            <a:r>
              <a:rPr lang="ru-RU" sz="3200" b="1" dirty="0" err="1">
                <a:solidFill>
                  <a:srgbClr val="002060"/>
                </a:solidFill>
                <a:latin typeface="Bookman Old Style" pitchFamily="18" charset="0"/>
              </a:rPr>
              <a:t>бакалавриата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 и программам </a:t>
            </a:r>
            <a:r>
              <a:rPr lang="ru-RU" sz="3200" b="1" dirty="0" err="1">
                <a:solidFill>
                  <a:srgbClr val="002060"/>
                </a:solidFill>
                <a:latin typeface="Bookman Old Style" pitchFamily="18" charset="0"/>
              </a:rPr>
              <a:t>специалитета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 действительны четыре года, следующих за годом получения таких результатов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Образы бланков опубликовываются на официальном информационном портале ЕГЭ</a:t>
            </a:r>
            <a:endParaRPr lang="ru-RU" b="1" dirty="0"/>
          </a:p>
        </p:txBody>
      </p:sp>
      <p:pic>
        <p:nvPicPr>
          <p:cNvPr id="6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142852"/>
            <a:ext cx="2071702" cy="112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85582" cy="152809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000496" y="2786058"/>
            <a:ext cx="4786346" cy="35719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не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785926"/>
            <a:ext cx="4804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checkege.rustest.ru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qrcoder.ru/code/?https%3A%2F%2Fcheckege.rustest.ru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429024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279" cy="1354205"/>
          </a:xfrm>
        </p:spPr>
        <p:txBody>
          <a:bodyPr>
            <a:noAutofit/>
          </a:bodyPr>
          <a:lstStyle/>
          <a:p>
            <a:r>
              <a:rPr lang="ru-RU" sz="1100" dirty="0">
                <a:latin typeface="Bookman Old Style" pitchFamily="18" charset="0"/>
              </a:rPr>
              <a:t/>
            </a:r>
            <a:br>
              <a:rPr lang="ru-RU" sz="1100" dirty="0">
                <a:latin typeface="Bookman Old Style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Аттестат о среднем общем образовании с отличием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7834330" cy="40779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имеющим итоговые отметки "отлично" по всем учебным предметам учебного плана, изучавшимся на уровне среднего общего образования</a:t>
            </a:r>
            <a:r>
              <a:rPr lang="ru-RU" sz="1800" b="1" dirty="0" smtClean="0">
                <a:latin typeface="Bookman Old Style" pitchFamily="18" charset="0"/>
              </a:rPr>
              <a:t>, получившим удовлетворительные результаты</a:t>
            </a:r>
            <a:r>
              <a:rPr lang="ru-RU" sz="1800" b="1" baseline="30000" dirty="0" smtClean="0">
                <a:latin typeface="Bookman Old Style" pitchFamily="18" charset="0"/>
              </a:rPr>
              <a:t> </a:t>
            </a:r>
            <a:r>
              <a:rPr lang="ru-RU" sz="1800" b="1" dirty="0" smtClean="0">
                <a:latin typeface="Bookman Old Style" pitchFamily="18" charset="0"/>
              </a:rPr>
              <a:t>при прохождении государственной итоговой аттестации (без учета результатов, полученных при прохождении повторной государственной итоговой аттестации) и набравшим: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не менее 70 баллов на ЕГЭ </a:t>
            </a:r>
            <a:r>
              <a:rPr lang="ru-RU" sz="1800" b="1" dirty="0" smtClean="0">
                <a:latin typeface="Bookman Old Style" pitchFamily="18" charset="0"/>
              </a:rPr>
              <a:t>соответственно по учебным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предметам "Русский язык", "Математика" профильного уровня </a:t>
            </a:r>
            <a:r>
              <a:rPr lang="ru-RU" sz="1800" b="1" dirty="0" smtClean="0">
                <a:latin typeface="Bookman Old Style" pitchFamily="18" charset="0"/>
              </a:rPr>
              <a:t>или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5 баллов на ЕГЭ </a:t>
            </a:r>
            <a:r>
              <a:rPr lang="ru-RU" sz="1800" b="1" dirty="0" smtClean="0">
                <a:latin typeface="Bookman Old Style" pitchFamily="18" charset="0"/>
              </a:rPr>
              <a:t>по учебному предмету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"Математика" базового уровня</a:t>
            </a:r>
            <a:r>
              <a:rPr lang="ru-RU" sz="1800" b="1" dirty="0" smtClean="0">
                <a:latin typeface="Bookman Old Style" pitchFamily="18" charset="0"/>
              </a:rPr>
              <a:t>;</a:t>
            </a:r>
          </a:p>
          <a:p>
            <a:r>
              <a:rPr lang="ru-RU" sz="1800" b="1" dirty="0" smtClean="0">
                <a:latin typeface="Bookman Old Style" pitchFamily="18" charset="0"/>
              </a:rPr>
              <a:t>в случае прохождения выпускником 11 (12) класса государственной итоговой аттестации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в форме ГВЭ - 5 баллов </a:t>
            </a:r>
            <a:r>
              <a:rPr lang="ru-RU" sz="1800" b="1" dirty="0" smtClean="0">
                <a:latin typeface="Bookman Old Style" pitchFamily="18" charset="0"/>
              </a:rPr>
              <a:t>по обязательным учебным предметам;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3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9581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Полезные ресурсы по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подготовке к ЕГЭ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5786" y="1714488"/>
            <a:ext cx="7791256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ЕГЭ – 2023</a:t>
            </a:r>
            <a:endParaRPr kumimoji="0" lang="ru-RU" sz="1000" b="1" i="0" u="none" strike="noStrike" cap="all" normalizeH="0" baseline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kumimoji="0" lang="ru-RU" sz="2400" b="1" i="0" u="none" strike="noStrike" cap="all" normalizeH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минимальные балла</a:t>
            </a:r>
            <a:endParaRPr kumimoji="0" lang="ru-RU" sz="2400" b="1" i="0" u="none" strike="noStrike" cap="all" normalizeH="0" baseline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22"/>
          <a:ext cx="9144000" cy="5643602"/>
        </p:xfrm>
        <a:graphic>
          <a:graphicData uri="http://schemas.openxmlformats.org/drawingml/2006/table">
            <a:tbl>
              <a:tblPr/>
              <a:tblGrid>
                <a:gridCol w="3446622"/>
                <a:gridCol w="5697378"/>
              </a:tblGrid>
              <a:tr h="89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55 минут</a:t>
                      </a:r>
                      <a:b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32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A"/>
                    </a:solidFill>
                  </a:tcPr>
                </a:tc>
              </a:tr>
              <a:tr h="89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30 минут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36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37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  <a:tr h="89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30 минут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36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  <a:tr h="89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(профильный уровень)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55 минут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27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Математика (базовый уровень)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 (удовлетворительно)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ЕГЭ – 2023</a:t>
            </a:r>
            <a:endParaRPr kumimoji="0" lang="ru-RU" sz="1000" b="1" i="0" u="none" strike="noStrike" cap="all" normalizeH="0" baseline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kumimoji="0" lang="ru-RU" sz="2400" b="1" i="0" u="none" strike="noStrike" cap="all" normalizeH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минимальные балла</a:t>
            </a:r>
            <a:endParaRPr kumimoji="0" lang="ru-RU" sz="2400" b="1" i="0" u="none" strike="noStrike" cap="all" normalizeH="0" baseline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22"/>
          <a:ext cx="9144000" cy="5643579"/>
        </p:xfrm>
        <a:graphic>
          <a:graphicData uri="http://schemas.openxmlformats.org/drawingml/2006/table">
            <a:tbl>
              <a:tblPr/>
              <a:tblGrid>
                <a:gridCol w="3717073"/>
                <a:gridCol w="5426927"/>
              </a:tblGrid>
              <a:tr h="72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55 минут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36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  <a:tr h="72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A"/>
                    </a:solidFill>
                  </a:tcPr>
                </a:tc>
              </a:tr>
              <a:tr h="72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30 минут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42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55 минут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36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  <a:tr h="103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Иностранные языки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(письменно)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10 минут </a:t>
                      </a:r>
                      <a:endParaRPr lang="ru-RU" sz="1600" b="1" dirty="0" smtClean="0">
                        <a:solidFill>
                          <a:srgbClr val="0070C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китайскому языку — 3 часа)</a:t>
                      </a:r>
                      <a:b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22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  <a:tr h="101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Иностранные языки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раздел «Говорение»)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17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минут </a:t>
                      </a:r>
                      <a:endParaRPr lang="ru-RU" sz="1600" b="1" dirty="0" smtClean="0">
                        <a:solidFill>
                          <a:srgbClr val="0070C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 китайскому языку — 14 минут)</a:t>
                      </a:r>
                      <a:b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22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: 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часа 55 минут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8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Минимальные баллы: 40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247" marR="44247" marT="44247" marB="44247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 сравнению с 2021 годом изменилась продолжительность сдачи устной части экзаменов по иностранным языкам: на английский, французский, немецкий и испанский языки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теперь будет отводиться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17 минут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вместо ранее установленных 15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3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857884" y="4976092"/>
            <a:ext cx="3071430" cy="166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358246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Выпускники, сдающие ЕГЭ по литературе, смогут принести с собой на экзамен 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орфографический словарь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, позволяющий устанавливать нормативное написание слов и определять значения лексической единицы.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857884" y="4976092"/>
            <a:ext cx="3071430" cy="166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Минимальные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баллы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ЕГЭ 2022</a:t>
            </a:r>
          </a:p>
          <a:p>
            <a:pPr algn="ctr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поступления в вузы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язык — 40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 — 39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Физика — 39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Обществознание — 45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— 35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Информатика и ИКТ — 44 балла;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Иностранный язык — 30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 — 40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Биология — 39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География — 40 баллов;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Химия — 39 баллов.</a:t>
            </a:r>
          </a:p>
          <a:p>
            <a:pPr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°ÑÑÐ¸Ð½ÐºÐ¸ Ð¿Ð¾ Ð·Ð°Ð¿ÑÐ¾ÑÑ ÐµÐ³Ñ Ð»Ð¾Ð³Ð¾ÑÐ¸Ð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500826" y="5325174"/>
            <a:ext cx="2428488" cy="131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001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НЕУДОВЛЕТВОРИТЕЛЬНЫЙ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00108"/>
            <a:ext cx="8429684" cy="5643602"/>
          </a:xfrm>
        </p:spPr>
        <p:txBody>
          <a:bodyPr>
            <a:normAutofit fontScale="77500" lnSpcReduction="20000"/>
          </a:bodyPr>
          <a:lstStyle/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sz="3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3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минимального </a:t>
            </a:r>
            <a:r>
              <a:rPr lang="ru-RU" sz="3400" b="1" spc="-55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ru-RU" sz="3400" b="1" spc="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3400" b="1" spc="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математика),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3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3400" b="1" spc="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sz="3400" b="1" spc="-7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sz="3400" b="1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sz="3400" b="1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3400" b="1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z="34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3400" b="1" spc="-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языку,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400" b="1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34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2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3400" b="1" spc="-1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b="1" spc="-2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вместо аттестата выпускнику выдается справка об обучении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образца.</a:t>
            </a:r>
            <a:endParaRPr lang="ru-RU" sz="3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sz="3400" b="1" spc="-7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3400" b="1" spc="-13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выбору</a:t>
            </a:r>
            <a:r>
              <a:rPr lang="ru-RU" sz="3400" b="1" spc="-1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spc="-1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</a:t>
            </a:r>
            <a:r>
              <a:rPr lang="ru-RU" sz="3400" b="1" spc="-33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400" b="1" spc="-7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пересдаются.</a:t>
            </a:r>
            <a:endParaRPr lang="ru-RU" sz="3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5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142984"/>
          <a:ext cx="8072494" cy="52864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36247"/>
                <a:gridCol w="4036247"/>
              </a:tblGrid>
              <a:tr h="64327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2400" b="1" dirty="0">
                        <a:solidFill>
                          <a:srgbClr val="66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35" marR="25435" marT="25435" marB="2543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95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обязательные:</a:t>
                      </a:r>
                      <a:endParaRPr lang="ru-RU" sz="2400" b="1" dirty="0">
                        <a:solidFill>
                          <a:srgbClr val="66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35" marR="25435" marT="25435" marB="2543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 выбору:</a:t>
                      </a:r>
                      <a:endParaRPr lang="ru-RU" sz="2400" b="1" dirty="0">
                        <a:solidFill>
                          <a:srgbClr val="66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35" marR="25435" marT="25435" marB="25435" anchor="ctr"/>
                </a:tc>
              </a:tr>
              <a:tr h="417418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algn="ctr" fontAlgn="base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 fontAlgn="base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базовый или профильный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уровни)</a:t>
                      </a:r>
                    </a:p>
                    <a:p>
                      <a:pPr algn="ctr" fontAlgn="base"/>
                      <a:endParaRPr lang="ru-RU" sz="20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ru-RU" sz="20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ru-RU" sz="20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35" marR="25435" marT="25435" marB="2543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b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400" b="1" dirty="0">
                        <a:solidFill>
                          <a:srgbClr val="66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35" marR="25435" marT="25435" marB="25435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42860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Дисциплины для аттестации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766</Words>
  <Application>Microsoft Office PowerPoint</Application>
  <PresentationFormat>Экран (4:3)</PresentationFormat>
  <Paragraphs>157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Государственная итоговая аттестация  2022-2023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НЕУДОВЛЕТВОРИТЕЛЬНЫЙ РЕЗУЛЬТАТ</vt:lpstr>
      <vt:lpstr>Слайд 9</vt:lpstr>
      <vt:lpstr>Слайд 10</vt:lpstr>
      <vt:lpstr>Слайд 11</vt:lpstr>
      <vt:lpstr>Слайд 12</vt:lpstr>
      <vt:lpstr>Внимание! </vt:lpstr>
      <vt:lpstr>Слайд 14</vt:lpstr>
      <vt:lpstr>Слайд 15</vt:lpstr>
      <vt:lpstr>Слайд 16</vt:lpstr>
      <vt:lpstr>Слайд 17</vt:lpstr>
      <vt:lpstr>Слайд 18</vt:lpstr>
      <vt:lpstr>    Помните!!!</vt:lpstr>
      <vt:lpstr>Ознакомление с результатами ЕГЭ </vt:lpstr>
      <vt:lpstr>Ознакомление с результатами ЕГЭ </vt:lpstr>
      <vt:lpstr>Сервис проверки результатов ЕГЭ </vt:lpstr>
      <vt:lpstr> Аттестат о среднем общем образовании с отличием</vt:lpstr>
      <vt:lpstr>Полезные ресурсы по  подготовке к ЕГЭ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User</cp:lastModifiedBy>
  <cp:revision>113</cp:revision>
  <dcterms:created xsi:type="dcterms:W3CDTF">2016-11-11T08:06:38Z</dcterms:created>
  <dcterms:modified xsi:type="dcterms:W3CDTF">2022-12-21T07:26:35Z</dcterms:modified>
</cp:coreProperties>
</file>