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72" r:id="rId6"/>
    <p:sldId id="266" r:id="rId7"/>
    <p:sldId id="263" r:id="rId8"/>
    <p:sldId id="259" r:id="rId9"/>
    <p:sldId id="260" r:id="rId10"/>
    <p:sldId id="262" r:id="rId11"/>
    <p:sldId id="261" r:id="rId12"/>
    <p:sldId id="264" r:id="rId13"/>
    <p:sldId id="265" r:id="rId14"/>
    <p:sldId id="267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5143512"/>
            <a:ext cx="5786478" cy="1143008"/>
          </a:xfrm>
        </p:spPr>
        <p:txBody>
          <a:bodyPr/>
          <a:lstStyle/>
          <a:p>
            <a:r>
              <a:rPr lang="ru-RU" sz="1800" dirty="0" smtClean="0"/>
              <a:t>5 класс</a:t>
            </a:r>
          </a:p>
          <a:p>
            <a:r>
              <a:rPr lang="ru-RU" sz="1800" dirty="0" smtClean="0"/>
              <a:t>Учитель ИЗО </a:t>
            </a:r>
            <a:r>
              <a:rPr lang="ru-RU" sz="1800" dirty="0" err="1" smtClean="0"/>
              <a:t>Албегова</a:t>
            </a:r>
            <a:r>
              <a:rPr lang="ru-RU" sz="1800" dirty="0" smtClean="0"/>
              <a:t> С.А.</a:t>
            </a:r>
          </a:p>
          <a:p>
            <a:r>
              <a:rPr lang="ru-RU" sz="1800" dirty="0" smtClean="0"/>
              <a:t> МБОУ СОМШ №44 г.Владикавказ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714356"/>
            <a:ext cx="8305800" cy="1071570"/>
          </a:xfrm>
        </p:spPr>
        <p:txBody>
          <a:bodyPr/>
          <a:lstStyle/>
          <a:p>
            <a:r>
              <a:rPr lang="ru-RU" sz="720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Русская деревня</a:t>
            </a:r>
            <a:endParaRPr lang="ru-RU" sz="72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6e6aeeb5cb8afdde7b104bb9735a6c8253451e1755064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785926"/>
            <a:ext cx="4857784" cy="31688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6912-8fa37-56627959-m750x740-uef3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4567972" cy="342902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14942" y="152400"/>
            <a:ext cx="3471858" cy="12192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Наличники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 descr="1337336559.jpg"/>
          <p:cNvPicPr>
            <a:picLocks noChangeAspect="1"/>
          </p:cNvPicPr>
          <p:nvPr/>
        </p:nvPicPr>
        <p:blipFill>
          <a:blip r:embed="rId3"/>
          <a:srcRect b="28333"/>
          <a:stretch>
            <a:fillRect/>
          </a:stretch>
        </p:blipFill>
        <p:spPr>
          <a:xfrm>
            <a:off x="142844" y="3643314"/>
            <a:ext cx="4643470" cy="30718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0628" y="1500174"/>
            <a:ext cx="39290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Окно  украшали  доской, которая называется </a:t>
            </a:r>
            <a:r>
              <a:rPr lang="ru-RU" b="1" dirty="0" smtClean="0"/>
              <a:t>наличником</a:t>
            </a:r>
            <a:r>
              <a:rPr lang="ru-RU" dirty="0" smtClean="0"/>
              <a:t> . Наличники  покрывали  орнаментом для защиты дома: круги как символы солнца, птицы, кони, львы, рыба, ласка , растительный орнамент,   рябину.</a:t>
            </a:r>
            <a:endParaRPr lang="ru-RU" dirty="0"/>
          </a:p>
        </p:txBody>
      </p:sp>
      <p:pic>
        <p:nvPicPr>
          <p:cNvPr id="7" name="Рисунок 6" descr="ethnomuseum-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4000504"/>
            <a:ext cx="3968147" cy="26288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08-1024x7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428604"/>
            <a:ext cx="3905256" cy="292894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571480"/>
            <a:ext cx="3214710" cy="857256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Ставни </a:t>
            </a:r>
            <a:endParaRPr lang="ru-RU" sz="5400" dirty="0"/>
          </a:p>
        </p:txBody>
      </p:sp>
      <p:pic>
        <p:nvPicPr>
          <p:cNvPr id="10" name="Рисунок 9" descr="gorodec_dorod_masterov_derevjannogo_zodchestva_18_s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54016"/>
            <a:ext cx="3857620" cy="289321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4282" y="2000240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2071678"/>
            <a:ext cx="32147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Снаружи окна закрывались ставнями. Иногда на севере, чтобы было удобно закрывать окна, строились галереи вдоль главного фасада (они выглядели как балкончики). Идет хозяин по галерее и закрывает ставни на окнах на ночь.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4214818"/>
            <a:ext cx="4143404" cy="1000132"/>
          </a:xfrm>
        </p:spPr>
        <p:txBody>
          <a:bodyPr/>
          <a:lstStyle/>
          <a:p>
            <a:r>
              <a:rPr lang="ru-RU" dirty="0" smtClean="0"/>
              <a:t>Колодец</a:t>
            </a:r>
            <a:endParaRPr lang="ru-RU" dirty="0"/>
          </a:p>
        </p:txBody>
      </p:sp>
      <p:pic>
        <p:nvPicPr>
          <p:cNvPr id="6" name="Содержимое 5" descr="img16.jpg"/>
          <p:cNvPicPr>
            <a:picLocks noGrp="1" noChangeAspect="1"/>
          </p:cNvPicPr>
          <p:nvPr>
            <p:ph idx="1"/>
          </p:nvPr>
        </p:nvPicPr>
        <p:blipFill>
          <a:blip r:embed="rId2"/>
          <a:srcRect b="19728"/>
          <a:stretch>
            <a:fillRect/>
          </a:stretch>
        </p:blipFill>
        <p:spPr>
          <a:xfrm>
            <a:off x="285720" y="214290"/>
            <a:ext cx="5715040" cy="3440669"/>
          </a:xfrm>
        </p:spPr>
      </p:pic>
      <p:pic>
        <p:nvPicPr>
          <p:cNvPr id="8" name="Рисунок 7" descr="8928.jpg"/>
          <p:cNvPicPr>
            <a:picLocks noChangeAspect="1"/>
          </p:cNvPicPr>
          <p:nvPr/>
        </p:nvPicPr>
        <p:blipFill>
          <a:blip r:embed="rId3"/>
          <a:srcRect l="7638" r="6811" b="6451"/>
          <a:stretch>
            <a:fillRect/>
          </a:stretch>
        </p:blipFill>
        <p:spPr>
          <a:xfrm>
            <a:off x="4857752" y="2357430"/>
            <a:ext cx="4000528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818.jpg"/>
          <p:cNvPicPr>
            <a:picLocks noGrp="1" noChangeAspect="1"/>
          </p:cNvPicPr>
          <p:nvPr>
            <p:ph idx="1"/>
          </p:nvPr>
        </p:nvPicPr>
        <p:blipFill>
          <a:blip r:embed="rId2"/>
          <a:srcRect r="15625"/>
          <a:stretch>
            <a:fillRect/>
          </a:stretch>
        </p:blipFill>
        <p:spPr>
          <a:xfrm>
            <a:off x="5143504" y="142852"/>
            <a:ext cx="3643338" cy="323852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3971924" cy="1219200"/>
          </a:xfrm>
        </p:spPr>
        <p:txBody>
          <a:bodyPr/>
          <a:lstStyle/>
          <a:p>
            <a:r>
              <a:rPr lang="ru-RU" dirty="0" smtClean="0"/>
              <a:t>Виды колодца</a:t>
            </a:r>
            <a:endParaRPr lang="ru-RU" dirty="0"/>
          </a:p>
        </p:txBody>
      </p:sp>
      <p:pic>
        <p:nvPicPr>
          <p:cNvPr id="5" name="Рисунок 4" descr="kartina-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714488"/>
            <a:ext cx="4786346" cy="4008781"/>
          </a:xfrm>
          <a:prstGeom prst="rect">
            <a:avLst/>
          </a:prstGeom>
        </p:spPr>
      </p:pic>
      <p:pic>
        <p:nvPicPr>
          <p:cNvPr id="7" name="Рисунок 6" descr="колодцы-Рус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3643314"/>
            <a:ext cx="3714776" cy="295673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152400"/>
            <a:ext cx="2857520" cy="2347906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«Вот моя деревня»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4" name="Содержимое 23" descr="russkoe-s-syuzhetom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5" y="3286124"/>
            <a:ext cx="5572164" cy="3364389"/>
          </a:xfrm>
        </p:spPr>
      </p:pic>
      <p:pic>
        <p:nvPicPr>
          <p:cNvPr id="26" name="Рисунок 25" descr="7925317-wallpaper-paint-flipp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8648" y="142852"/>
            <a:ext cx="5461038" cy="3071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7884" y="3571876"/>
            <a:ext cx="3143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Практическое задание</a:t>
            </a:r>
            <a:r>
              <a:rPr lang="ru-RU" dirty="0" smtClean="0"/>
              <a:t>:  </a:t>
            </a:r>
          </a:p>
          <a:p>
            <a:endParaRPr lang="ru-RU" dirty="0" smtClean="0"/>
          </a:p>
          <a:p>
            <a:r>
              <a:rPr lang="ru-RU" dirty="0" smtClean="0"/>
              <a:t>нарисовать  улицу в русской деревне,  с избами , с деревянными украшениями, с колодцем.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3143248"/>
            <a:ext cx="3810025" cy="28575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0298" y="642918"/>
            <a:ext cx="6186502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Тест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14943" y="3714752"/>
            <a:ext cx="371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1.Как  называется украшение  вокруг окна:</a:t>
            </a:r>
          </a:p>
          <a:p>
            <a:pPr marL="342900" indent="-342900">
              <a:buAutoNum type="arabicPeriod"/>
            </a:pPr>
            <a:r>
              <a:rPr lang="ru-RU" dirty="0" smtClean="0"/>
              <a:t>Оконце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Наличник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Полотенце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357298"/>
            <a:ext cx="8001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Выполнить тестовые задания </a:t>
            </a:r>
          </a:p>
          <a:p>
            <a:pPr>
              <a:defRPr/>
            </a:pP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К каждому вопросу дано несколько вариантов ответов. Верные по вашему мнению ответы необходимо отметить , за каждый правильный ответ получаете по одному баллу. Сумма набранных баллов от 6до 7 соответствует зачету.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000108"/>
            <a:ext cx="5786478" cy="5095892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2.Фигурка  какого животного украшало крышу: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Курица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Кошка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Конь</a:t>
            </a:r>
          </a:p>
          <a:p>
            <a:pPr marL="342900" indent="-342900">
              <a:buAutoNum type="arabicPeriod"/>
            </a:pPr>
            <a:endParaRPr lang="ru-RU" sz="1800" dirty="0" smtClean="0"/>
          </a:p>
          <a:p>
            <a:r>
              <a:rPr lang="ru-RU" sz="1800" dirty="0" smtClean="0"/>
              <a:t>3.Как  назывались  короткие  деревянные доски  у окна:</a:t>
            </a:r>
          </a:p>
          <a:p>
            <a:pPr marL="342900" indent="-342900">
              <a:buAutoNum type="arabicPlain"/>
            </a:pPr>
            <a:r>
              <a:rPr lang="ru-RU" sz="1800" dirty="0" smtClean="0"/>
              <a:t>Ставни</a:t>
            </a:r>
          </a:p>
          <a:p>
            <a:pPr marL="342900" indent="-342900">
              <a:buAutoNum type="arabicPlain"/>
            </a:pPr>
            <a:r>
              <a:rPr lang="ru-RU" sz="1800" dirty="0" err="1" smtClean="0"/>
              <a:t>Причелины</a:t>
            </a:r>
            <a:r>
              <a:rPr lang="ru-RU" sz="1800" dirty="0" smtClean="0"/>
              <a:t>  </a:t>
            </a:r>
          </a:p>
          <a:p>
            <a:pPr marL="342900" indent="-342900">
              <a:buAutoNum type="arabicPlain"/>
            </a:pPr>
            <a:r>
              <a:rPr lang="ru-RU" sz="1800" dirty="0" smtClean="0"/>
              <a:t>Наличники</a:t>
            </a:r>
          </a:p>
          <a:p>
            <a:pPr marL="342900" indent="-342900">
              <a:buAutoNum type="arabicPlain"/>
            </a:pPr>
            <a:endParaRPr lang="ru-RU" sz="1800" dirty="0" smtClean="0"/>
          </a:p>
          <a:p>
            <a:r>
              <a:rPr lang="ru-RU" sz="1800" dirty="0" smtClean="0"/>
              <a:t>4.Как  называется короткая  резная доска , закрывающая стык </a:t>
            </a:r>
            <a:r>
              <a:rPr lang="ru-RU" sz="1800" dirty="0" err="1" smtClean="0"/>
              <a:t>причелин</a:t>
            </a:r>
            <a:endParaRPr lang="ru-RU" sz="1800" dirty="0" smtClean="0"/>
          </a:p>
          <a:p>
            <a:pPr marL="342900" indent="-342900">
              <a:buAutoNum type="arabicPlain"/>
            </a:pPr>
            <a:r>
              <a:rPr lang="ru-RU" sz="1800" dirty="0" smtClean="0"/>
              <a:t>Ставни</a:t>
            </a:r>
          </a:p>
          <a:p>
            <a:pPr marL="342900" indent="-342900">
              <a:buAutoNum type="arabicPlain"/>
            </a:pPr>
            <a:r>
              <a:rPr lang="ru-RU" sz="1800" dirty="0" smtClean="0"/>
              <a:t>Полотенце  </a:t>
            </a:r>
          </a:p>
          <a:p>
            <a:pPr marL="342900" indent="-342900">
              <a:buAutoNum type="arabicPlain"/>
            </a:pPr>
            <a:r>
              <a:rPr lang="ru-RU" sz="1800" dirty="0" smtClean="0"/>
              <a:t>Наличники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Тест</a:t>
            </a:r>
            <a:endParaRPr lang="ru-RU" dirty="0"/>
          </a:p>
        </p:txBody>
      </p:sp>
      <p:pic>
        <p:nvPicPr>
          <p:cNvPr id="4" name="Рисунок 3" descr="4Ne8kuP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4786322"/>
            <a:ext cx="2472397" cy="1857388"/>
          </a:xfrm>
          <a:prstGeom prst="rect">
            <a:avLst/>
          </a:prstGeom>
        </p:spPr>
      </p:pic>
      <p:pic>
        <p:nvPicPr>
          <p:cNvPr id="5" name="Рисунок 4" descr="2032150_stavni-izb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2643182"/>
            <a:ext cx="2476517" cy="1857388"/>
          </a:xfrm>
          <a:prstGeom prst="rect">
            <a:avLst/>
          </a:prstGeom>
        </p:spPr>
      </p:pic>
      <p:pic>
        <p:nvPicPr>
          <p:cNvPr id="2050" name="Picture 2" descr="http://playroom.ru/wp-content/uploads/2016/03/uzor24.jpg"/>
          <p:cNvPicPr>
            <a:picLocks noChangeAspect="1" noChangeArrowheads="1"/>
          </p:cNvPicPr>
          <p:nvPr/>
        </p:nvPicPr>
        <p:blipFill>
          <a:blip r:embed="rId4"/>
          <a:srcRect l="19286" t="12097" r="16428" b="9274"/>
          <a:stretch>
            <a:fillRect/>
          </a:stretch>
        </p:blipFill>
        <p:spPr bwMode="auto">
          <a:xfrm>
            <a:off x="6715140" y="357166"/>
            <a:ext cx="1571630" cy="2043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571481"/>
            <a:ext cx="6429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5.Что изображали вокруг окон для защиты дома </a:t>
            </a:r>
          </a:p>
          <a:p>
            <a:pPr marL="342900" indent="-342900">
              <a:buAutoNum type="arabicPlain"/>
            </a:pPr>
            <a:r>
              <a:rPr lang="ru-RU" dirty="0" smtClean="0"/>
              <a:t>Льва</a:t>
            </a:r>
          </a:p>
          <a:p>
            <a:pPr marL="342900" indent="-342900">
              <a:buAutoNum type="arabicPlain"/>
            </a:pPr>
            <a:r>
              <a:rPr lang="ru-RU" dirty="0" smtClean="0"/>
              <a:t>Лису </a:t>
            </a:r>
          </a:p>
          <a:p>
            <a:pPr marL="342900" indent="-342900">
              <a:buAutoNum type="arabicPlain"/>
            </a:pPr>
            <a:r>
              <a:rPr lang="ru-RU" dirty="0" smtClean="0"/>
              <a:t>Медведя</a:t>
            </a:r>
            <a:endParaRPr lang="ru-RU" dirty="0"/>
          </a:p>
        </p:txBody>
      </p:sp>
      <p:pic>
        <p:nvPicPr>
          <p:cNvPr id="5" name="Содержимое 3" descr="3818.jpg"/>
          <p:cNvPicPr>
            <a:picLocks noGrp="1" noChangeAspect="1"/>
          </p:cNvPicPr>
          <p:nvPr>
            <p:ph idx="1"/>
          </p:nvPr>
        </p:nvPicPr>
        <p:blipFill>
          <a:blip r:embed="rId2"/>
          <a:srcRect r="15625"/>
          <a:stretch>
            <a:fillRect/>
          </a:stretch>
        </p:blipFill>
        <p:spPr>
          <a:xfrm>
            <a:off x="571472" y="2285992"/>
            <a:ext cx="2786082" cy="2476517"/>
          </a:xfrm>
        </p:spPr>
      </p:pic>
      <p:sp>
        <p:nvSpPr>
          <p:cNvPr id="6" name="Прямоугольник 5"/>
          <p:cNvSpPr/>
          <p:nvPr/>
        </p:nvSpPr>
        <p:spPr>
          <a:xfrm>
            <a:off x="3643306" y="2643182"/>
            <a:ext cx="5214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6.Как  называется  тип  колодца:</a:t>
            </a:r>
          </a:p>
          <a:p>
            <a:pPr marL="342900" indent="-342900">
              <a:buAutoNum type="arabicPeriod"/>
            </a:pPr>
            <a:r>
              <a:rPr lang="ru-RU" dirty="0" smtClean="0"/>
              <a:t>Петух</a:t>
            </a:r>
          </a:p>
          <a:p>
            <a:pPr marL="342900" indent="-342900">
              <a:buAutoNum type="arabicPeriod"/>
            </a:pPr>
            <a:r>
              <a:rPr lang="ru-RU" dirty="0" smtClean="0"/>
              <a:t>Журавль</a:t>
            </a:r>
          </a:p>
          <a:p>
            <a:pPr marL="342900" indent="-342900">
              <a:buAutoNum type="arabicPeriod"/>
            </a:pPr>
            <a:r>
              <a:rPr lang="ru-RU" dirty="0" smtClean="0"/>
              <a:t>Страус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929198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7.Чем  покрывали   крышу  избы:</a:t>
            </a:r>
          </a:p>
          <a:p>
            <a:pPr marL="342900" indent="-342900">
              <a:buAutoNum type="arabicPeriod"/>
            </a:pPr>
            <a:r>
              <a:rPr lang="ru-RU" dirty="0" smtClean="0"/>
              <a:t>Черепицей</a:t>
            </a:r>
          </a:p>
          <a:p>
            <a:pPr marL="342900" indent="-342900">
              <a:buAutoNum type="arabicPeriod"/>
            </a:pPr>
            <a:r>
              <a:rPr lang="ru-RU" dirty="0" smtClean="0"/>
              <a:t>Тесом</a:t>
            </a:r>
          </a:p>
          <a:p>
            <a:pPr marL="342900" indent="-342900">
              <a:buAutoNum type="arabicPeriod"/>
            </a:pPr>
            <a:r>
              <a:rPr lang="ru-RU" dirty="0" smtClean="0"/>
              <a:t>Шифером</a:t>
            </a:r>
          </a:p>
        </p:txBody>
      </p:sp>
      <p:pic>
        <p:nvPicPr>
          <p:cNvPr id="8" name="Содержимое 7" descr="10202.jpg"/>
          <p:cNvPicPr>
            <a:picLocks noChangeAspect="1"/>
          </p:cNvPicPr>
          <p:nvPr/>
        </p:nvPicPr>
        <p:blipFill>
          <a:blip r:embed="rId3" cstate="print"/>
          <a:srcRect r="6707" b="6169"/>
          <a:stretch>
            <a:fillRect/>
          </a:stretch>
        </p:blipFill>
        <p:spPr>
          <a:xfrm>
            <a:off x="5786446" y="357166"/>
            <a:ext cx="2900556" cy="2189928"/>
          </a:xfrm>
          <a:prstGeom prst="rect">
            <a:avLst/>
          </a:prstGeom>
        </p:spPr>
      </p:pic>
      <p:pic>
        <p:nvPicPr>
          <p:cNvPr id="9" name="Рисунок 8" descr="peasa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4143380"/>
            <a:ext cx="3395957" cy="226241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85918" y="1524000"/>
            <a:ext cx="6900882" cy="4572000"/>
          </a:xfrm>
        </p:spPr>
        <p:txBody>
          <a:bodyPr/>
          <a:lstStyle/>
          <a:p>
            <a:r>
              <a:rPr lang="ru-RU" dirty="0" smtClean="0"/>
              <a:t>1-2</a:t>
            </a:r>
          </a:p>
          <a:p>
            <a:r>
              <a:rPr lang="ru-RU" dirty="0" smtClean="0"/>
              <a:t>2-3</a:t>
            </a:r>
          </a:p>
          <a:p>
            <a:r>
              <a:rPr lang="ru-RU" dirty="0" smtClean="0"/>
              <a:t>3-1</a:t>
            </a:r>
          </a:p>
          <a:p>
            <a:r>
              <a:rPr lang="ru-RU" dirty="0" smtClean="0"/>
              <a:t>4-2</a:t>
            </a:r>
          </a:p>
          <a:p>
            <a:r>
              <a:rPr lang="ru-RU" dirty="0" smtClean="0"/>
              <a:t>5-1</a:t>
            </a:r>
          </a:p>
          <a:p>
            <a:r>
              <a:rPr lang="ru-RU" dirty="0" smtClean="0"/>
              <a:t>6-2</a:t>
            </a:r>
          </a:p>
          <a:p>
            <a:r>
              <a:rPr lang="ru-RU" dirty="0" smtClean="0"/>
              <a:t>7-2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7224" y="152400"/>
            <a:ext cx="7829576" cy="1219200"/>
          </a:xfrm>
        </p:spPr>
        <p:txBody>
          <a:bodyPr>
            <a:normAutofit/>
          </a:bodyPr>
          <a:lstStyle/>
          <a:p>
            <a:r>
              <a:rPr lang="ru-RU" dirty="0" smtClean="0"/>
              <a:t>Ключи к тестам по теме «Изба»</a:t>
            </a:r>
            <a:endParaRPr lang="ru-RU" dirty="0"/>
          </a:p>
        </p:txBody>
      </p:sp>
      <p:pic>
        <p:nvPicPr>
          <p:cNvPr id="4" name="Рисунок 3" descr="205395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1785926"/>
            <a:ext cx="4337844" cy="28846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428604"/>
            <a:ext cx="3643338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Изба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071546"/>
            <a:ext cx="4000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Стоит избушка из бревна.</a:t>
            </a:r>
            <a:br>
              <a:rPr lang="ru-RU" dirty="0" smtClean="0"/>
            </a:br>
            <a:r>
              <a:rPr lang="ru-RU" dirty="0" smtClean="0"/>
              <a:t>Её собрали без гвоздя,</a:t>
            </a:r>
            <a:br>
              <a:rPr lang="ru-RU" dirty="0" smtClean="0"/>
            </a:br>
            <a:r>
              <a:rPr lang="ru-RU" dirty="0" smtClean="0"/>
              <a:t>Когда доставили сюда,</a:t>
            </a:r>
            <a:br>
              <a:rPr lang="ru-RU" dirty="0" smtClean="0"/>
            </a:br>
            <a:r>
              <a:rPr lang="ru-RU" dirty="0" smtClean="0"/>
              <a:t>Тем самым, жизнь ей вновь даря.</a:t>
            </a:r>
            <a:br>
              <a:rPr lang="ru-RU" dirty="0" smtClean="0"/>
            </a:br>
            <a:r>
              <a:rPr lang="ru-RU" dirty="0" smtClean="0"/>
              <a:t>В подслеповатые окошки,</a:t>
            </a:r>
            <a:br>
              <a:rPr lang="ru-RU" dirty="0" smtClean="0"/>
            </a:br>
            <a:r>
              <a:rPr lang="ru-RU" dirty="0" smtClean="0"/>
              <a:t>Луч солнца глянет иногда.</a:t>
            </a:r>
            <a:br>
              <a:rPr lang="ru-RU" dirty="0" smtClean="0"/>
            </a:br>
            <a:r>
              <a:rPr lang="ru-RU" dirty="0" smtClean="0"/>
              <a:t>Дождя, идущего вниз капли,</a:t>
            </a:r>
            <a:br>
              <a:rPr lang="ru-RU" dirty="0" smtClean="0"/>
            </a:br>
            <a:r>
              <a:rPr lang="ru-RU" dirty="0" smtClean="0"/>
              <a:t>На крыше держит береста.</a:t>
            </a:r>
            <a:br>
              <a:rPr lang="ru-RU" dirty="0" smtClean="0"/>
            </a:br>
            <a:r>
              <a:rPr lang="ru-RU" dirty="0" smtClean="0"/>
              <a:t>Бревно черно – прошли ведь годы,</a:t>
            </a:r>
            <a:br>
              <a:rPr lang="ru-RU" dirty="0" smtClean="0"/>
            </a:br>
            <a:r>
              <a:rPr lang="ru-RU" dirty="0" smtClean="0"/>
              <a:t>Но нас чарует красота.</a:t>
            </a:r>
            <a:endParaRPr lang="ru-RU" dirty="0"/>
          </a:p>
        </p:txBody>
      </p:sp>
      <p:pic>
        <p:nvPicPr>
          <p:cNvPr id="10" name="Рисунок 9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714752"/>
            <a:ext cx="4310066" cy="2936233"/>
          </a:xfrm>
          <a:prstGeom prst="rect">
            <a:avLst/>
          </a:prstGeom>
        </p:spPr>
      </p:pic>
      <p:pic>
        <p:nvPicPr>
          <p:cNvPr id="6" name="Рисунок 5" descr="502036.jpg"/>
          <p:cNvPicPr>
            <a:picLocks noChangeAspect="1"/>
          </p:cNvPicPr>
          <p:nvPr/>
        </p:nvPicPr>
        <p:blipFill>
          <a:blip r:embed="rId3"/>
          <a:srcRect r="27445" b="12210"/>
          <a:stretch>
            <a:fillRect/>
          </a:stretch>
        </p:blipFill>
        <p:spPr>
          <a:xfrm>
            <a:off x="4572000" y="428604"/>
            <a:ext cx="4139919" cy="31432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5720" y="4000504"/>
            <a:ext cx="45005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Слово «изба»</a:t>
            </a:r>
            <a:r>
              <a:rPr lang="ru-RU" sz="2400" dirty="0" smtClean="0"/>
              <a:t> происходит от древнеславянского «</a:t>
            </a:r>
            <a:r>
              <a:rPr lang="ru-RU" sz="2400" dirty="0" err="1" smtClean="0"/>
              <a:t>истьба</a:t>
            </a:r>
            <a:r>
              <a:rPr lang="ru-RU" sz="2400" dirty="0" smtClean="0"/>
              <a:t>». «</a:t>
            </a:r>
            <a:r>
              <a:rPr lang="ru-RU" sz="2400" dirty="0" err="1" smtClean="0"/>
              <a:t>Истьбою</a:t>
            </a:r>
            <a:r>
              <a:rPr lang="ru-RU" sz="2400" dirty="0" smtClean="0"/>
              <a:t>, </a:t>
            </a:r>
            <a:r>
              <a:rPr lang="ru-RU" sz="2400" dirty="0" err="1" smtClean="0"/>
              <a:t>истопкою</a:t>
            </a:r>
            <a:r>
              <a:rPr lang="ru-RU" sz="2400" dirty="0" smtClean="0"/>
              <a:t>» назывался отапливаемый жилой сруб (а «клеть» — это </a:t>
            </a:r>
            <a:r>
              <a:rPr lang="ru-RU" sz="2400" dirty="0" err="1" smtClean="0"/>
              <a:t>неотапливаемый</a:t>
            </a:r>
            <a:r>
              <a:rPr lang="ru-RU" sz="2400" dirty="0" smtClean="0"/>
              <a:t> сруб жилого дома).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onspiekt-uroka-vnutriennii-mir-russkoi-izby_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182" y="2857496"/>
            <a:ext cx="5094803" cy="342902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Строительство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071810"/>
            <a:ext cx="3429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Русские предпочитали рубить избы из сосны, ели, лиственницы. Эти деревья с длинными ровными стволами хорошо ложились в сруб, плотно примыкая друг к другу, хорошо удерживали внутреннее тепло, долго не гнили. 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928670"/>
            <a:ext cx="835824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Изба как конструкция</a:t>
            </a:r>
            <a:r>
              <a:rPr lang="ru-RU" sz="2000" dirty="0" smtClean="0"/>
              <a:t> представляла собой сруб из бревен, которые связывались между собой в венцы. На Русском Севере было принято строить дома без гвоздей, очень прочные дома. Минимальное количество гвоздей использовалось только для прикрепления декора – </a:t>
            </a:r>
            <a:r>
              <a:rPr lang="ru-RU" sz="2000" dirty="0" err="1" smtClean="0"/>
              <a:t>причелин</a:t>
            </a:r>
            <a:r>
              <a:rPr lang="ru-RU" sz="2000" dirty="0" smtClean="0"/>
              <a:t>, полотенца, наличников</a:t>
            </a:r>
            <a:r>
              <a:rPr lang="ru-RU" sz="2400" dirty="0" smtClean="0"/>
              <a:t>. 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88157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Как правило, начинали строить ранней весной, а заканчивали уже осенью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428604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Приступая к строительству сруба, наши предки использовали один инструмент – топор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857364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строительстве сруба прошлого времени, поражает тот факт, что строители не использовали ни одного гвоздя.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571744"/>
            <a:ext cx="77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поверхность каждого следующего бревна клали обыкновенный лесной мох, который, при усадке деревянного дома, прижимался так сильно, что вовсе закрывал все сквозные отверстия</a:t>
            </a:r>
            <a:endParaRPr lang="ru-RU" dirty="0"/>
          </a:p>
        </p:txBody>
      </p:sp>
      <p:pic>
        <p:nvPicPr>
          <p:cNvPr id="13314" name="Picture 2" descr="http://www.kodges.ru/import/files/book_online/91218/i_08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7" y="3467224"/>
            <a:ext cx="5643602" cy="3390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4186238" cy="464347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Крыши изб накрывали любым имеющимся подручным материалом:</a:t>
            </a:r>
          </a:p>
          <a:p>
            <a:r>
              <a:rPr lang="ru-RU" dirty="0" smtClean="0"/>
              <a:t>увязанной в пучки соломой,</a:t>
            </a:r>
          </a:p>
          <a:p>
            <a:r>
              <a:rPr lang="ru-RU" dirty="0" smtClean="0"/>
              <a:t>расщепленными на дощечки (дранку) осиновыми поленьями,</a:t>
            </a:r>
          </a:p>
          <a:p>
            <a:r>
              <a:rPr lang="ru-RU" dirty="0" smtClean="0"/>
              <a:t>перевернутым корнями вверх дерном, уложенным на бересту,</a:t>
            </a:r>
          </a:p>
          <a:p>
            <a:r>
              <a:rPr lang="ru-RU" dirty="0" smtClean="0"/>
              <a:t>тесом (тщательно обработанными гладкими досками), в то время тес считался самым дорогостоящим покрытием.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152400"/>
            <a:ext cx="7901014" cy="77627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Кровля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9700" name="Picture 4" descr="tes"/>
          <p:cNvPicPr>
            <a:picLocks noChangeAspect="1" noChangeArrowheads="1"/>
          </p:cNvPicPr>
          <p:nvPr/>
        </p:nvPicPr>
        <p:blipFill>
          <a:blip r:embed="rId2"/>
          <a:srcRect l="3588" r="6710"/>
          <a:stretch>
            <a:fillRect/>
          </a:stretch>
        </p:blipFill>
        <p:spPr bwMode="auto">
          <a:xfrm>
            <a:off x="4929190" y="3000372"/>
            <a:ext cx="3571900" cy="26432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5715016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Кровля — самая важная часть деревянной постройки. «Была бы крыша над головой», — говорят до сих пор в народе.</a:t>
            </a:r>
            <a:endParaRPr lang="ru-RU" sz="2000" dirty="0"/>
          </a:p>
        </p:txBody>
      </p:sp>
      <p:pic>
        <p:nvPicPr>
          <p:cNvPr id="29702" name="Picture 6" descr="http://www.maxblogs.ru/images/900.jpg"/>
          <p:cNvPicPr>
            <a:picLocks noChangeAspect="1" noChangeArrowheads="1"/>
          </p:cNvPicPr>
          <p:nvPr/>
        </p:nvPicPr>
        <p:blipFill>
          <a:blip r:embed="rId3"/>
          <a:srcRect l="13385" r="7643" b="26828"/>
          <a:stretch>
            <a:fillRect/>
          </a:stretch>
        </p:blipFill>
        <p:spPr bwMode="auto">
          <a:xfrm>
            <a:off x="4929190" y="357166"/>
            <a:ext cx="3495235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285728"/>
            <a:ext cx="4857784" cy="65722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Крестьяне относились к дому как  к живому существу. Даже названия частей дома похожи на названия частей тела человека и его мира! Это особенность именно русского дома – «человеческие», то есть </a:t>
            </a:r>
            <a:r>
              <a:rPr lang="ru-RU" b="1" dirty="0" smtClean="0"/>
              <a:t>антропоморфные названия частей избы:</a:t>
            </a:r>
            <a:endParaRPr lang="ru-RU" dirty="0" smtClean="0"/>
          </a:p>
          <a:p>
            <a:r>
              <a:rPr lang="ru-RU" i="1" dirty="0" smtClean="0"/>
              <a:t>Чело избы </a:t>
            </a:r>
            <a:r>
              <a:rPr lang="ru-RU" dirty="0" smtClean="0"/>
              <a:t>– это ее лицо. Челом могли называться фронтон избы и наружное отверстие в печи.</a:t>
            </a:r>
          </a:p>
          <a:p>
            <a:r>
              <a:rPr lang="ru-RU" i="1" dirty="0" err="1" smtClean="0"/>
              <a:t>Причелина</a:t>
            </a:r>
            <a:r>
              <a:rPr lang="ru-RU" i="1" dirty="0" smtClean="0"/>
              <a:t> </a:t>
            </a:r>
            <a:r>
              <a:rPr lang="ru-RU" dirty="0" smtClean="0"/>
              <a:t>– от слова «чело», то есть украшение на челе избы,</a:t>
            </a:r>
          </a:p>
          <a:p>
            <a:r>
              <a:rPr lang="ru-RU" i="1" dirty="0" smtClean="0"/>
              <a:t>Наличники</a:t>
            </a:r>
            <a:r>
              <a:rPr lang="ru-RU" dirty="0" smtClean="0"/>
              <a:t> – от слова «лицо», «на лице» избы.</a:t>
            </a:r>
          </a:p>
          <a:p>
            <a:r>
              <a:rPr lang="ru-RU" i="1" dirty="0" smtClean="0"/>
              <a:t>Очелье </a:t>
            </a:r>
            <a:r>
              <a:rPr lang="ru-RU" dirty="0" smtClean="0"/>
              <a:t>– от слова «очи», окно.  Так называлась и часть женского головного убора, так же называлось и украшение окна.</a:t>
            </a:r>
          </a:p>
          <a:p>
            <a:r>
              <a:rPr lang="ru-RU" i="1" dirty="0" smtClean="0"/>
              <a:t>Лоб </a:t>
            </a:r>
            <a:r>
              <a:rPr lang="ru-RU" dirty="0" smtClean="0"/>
              <a:t>– так называлась лобовая доска. Были и «</a:t>
            </a:r>
            <a:r>
              <a:rPr lang="ru-RU" dirty="0" err="1" smtClean="0"/>
              <a:t>лобовины</a:t>
            </a:r>
            <a:r>
              <a:rPr lang="ru-RU" dirty="0" smtClean="0"/>
              <a:t>» в конструкции дома.</a:t>
            </a:r>
          </a:p>
          <a:p>
            <a:r>
              <a:rPr lang="ru-RU" i="1" dirty="0" smtClean="0"/>
              <a:t>Пята, стопа</a:t>
            </a:r>
            <a:r>
              <a:rPr lang="ru-RU" dirty="0" smtClean="0"/>
              <a:t> – так называлась часть дверей.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86380" y="642918"/>
            <a:ext cx="3643338" cy="1643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Схема деревянного дома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 descr="original.jpg"/>
          <p:cNvPicPr>
            <a:picLocks noChangeAspect="1"/>
          </p:cNvPicPr>
          <p:nvPr/>
        </p:nvPicPr>
        <p:blipFill>
          <a:blip r:embed="rId2"/>
          <a:srcRect l="9815" t="14724" r="12884" b="1841"/>
          <a:stretch>
            <a:fillRect/>
          </a:stretch>
        </p:blipFill>
        <p:spPr>
          <a:xfrm>
            <a:off x="5000628" y="2857496"/>
            <a:ext cx="3882897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usskaya-izba.jpg"/>
          <p:cNvPicPr>
            <a:picLocks noChangeAspect="1"/>
          </p:cNvPicPr>
          <p:nvPr/>
        </p:nvPicPr>
        <p:blipFill>
          <a:blip r:embed="rId2"/>
          <a:srcRect l="14077"/>
          <a:stretch>
            <a:fillRect/>
          </a:stretch>
        </p:blipFill>
        <p:spPr>
          <a:xfrm>
            <a:off x="214282" y="500042"/>
            <a:ext cx="4422225" cy="34290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4214818"/>
            <a:ext cx="87868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Дом понимался  в народной культуре как центр главных жизненных ценностей</a:t>
            </a:r>
            <a:r>
              <a:rPr lang="ru-RU" dirty="0" smtClean="0"/>
              <a:t> – счастье, достаток, процветание рода, вера. Одной из функций избы и дом была функция защитная. Резное деревянное солнце под крышей – пожелание счастья и благополучия хозяевам дома. Изображение роз (которые на севере не растут) – пожелание счастливой жизни. Львы и львицы в росписи – языческие обереги, отпугивающие своим страшным видом зло.</a:t>
            </a:r>
            <a:endParaRPr lang="ru-RU" dirty="0"/>
          </a:p>
        </p:txBody>
      </p:sp>
      <p:pic>
        <p:nvPicPr>
          <p:cNvPr id="8" name="Содержимое 7" descr="10202.jpg"/>
          <p:cNvPicPr>
            <a:picLocks noGrp="1" noChangeAspect="1"/>
          </p:cNvPicPr>
          <p:nvPr>
            <p:ph idx="1"/>
          </p:nvPr>
        </p:nvPicPr>
        <p:blipFill>
          <a:blip r:embed="rId3"/>
          <a:srcRect r="6707" b="6169"/>
          <a:stretch>
            <a:fillRect/>
          </a:stretch>
        </p:blipFill>
        <p:spPr>
          <a:xfrm>
            <a:off x="4714876" y="642918"/>
            <a:ext cx="4257878" cy="321471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m10393b58.jpg"/>
          <p:cNvPicPr>
            <a:picLocks noGrp="1" noChangeAspect="1"/>
          </p:cNvPicPr>
          <p:nvPr>
            <p:ph idx="1"/>
          </p:nvPr>
        </p:nvPicPr>
        <p:blipFill>
          <a:blip r:embed="rId2"/>
          <a:srcRect b="6500"/>
          <a:stretch>
            <a:fillRect/>
          </a:stretch>
        </p:blipFill>
        <p:spPr>
          <a:xfrm>
            <a:off x="1785918" y="1142984"/>
            <a:ext cx="5715018" cy="3886224"/>
          </a:xfrm>
        </p:spPr>
      </p:pic>
      <p:sp>
        <p:nvSpPr>
          <p:cNvPr id="5" name="Прямоугольник 4"/>
          <p:cNvSpPr/>
          <p:nvPr/>
        </p:nvSpPr>
        <p:spPr>
          <a:xfrm>
            <a:off x="714348" y="571480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 крыше – тяжелый конек из дерева – знак солнца. 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5214950"/>
            <a:ext cx="7715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Крыльцо – «визитная карточка дома и его хозяев», отражающее их гостеприимство, достаток и радушие. Дом считался нежилым, если у него разрушено крыльцо. Украшали крыльцо тщательно и красиво, орнамент использовался такой же, как и на элементах дома. Это мог быть геометрический или растительный орнамент.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071546"/>
            <a:ext cx="3937003" cy="29527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52400"/>
            <a:ext cx="8115328" cy="70483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Причелины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 descr="4Ne8kuP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14356"/>
            <a:ext cx="4374240" cy="32861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4286256"/>
            <a:ext cx="80724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Верхняя часть дома (</a:t>
            </a:r>
            <a:r>
              <a:rPr lang="ru-RU" b="1" dirty="0" err="1" smtClean="0"/>
              <a:t>причелины</a:t>
            </a:r>
            <a:r>
              <a:rPr lang="ru-RU" b="1" dirty="0" smtClean="0"/>
              <a:t>, полотенце)</a:t>
            </a:r>
            <a:r>
              <a:rPr lang="ru-RU" dirty="0" smtClean="0"/>
              <a:t> украшались солярными, то есть солнечными знаками. В некоторых случаях на полотенце изображалось полное солнце, а на </a:t>
            </a:r>
            <a:r>
              <a:rPr lang="ru-RU" dirty="0" err="1" smtClean="0"/>
              <a:t>причелинах</a:t>
            </a:r>
            <a:r>
              <a:rPr lang="ru-RU" dirty="0" smtClean="0"/>
              <a:t> – только половины солярных знаков. Таким образом солнце показывалось в важнейших точках своего пути по небу – на восходе, в зените и на заходе. В фольклоре даже есть выражение «</a:t>
            </a:r>
            <a:r>
              <a:rPr lang="ru-RU" dirty="0" err="1" smtClean="0"/>
              <a:t>трехсветлое</a:t>
            </a:r>
            <a:r>
              <a:rPr lang="ru-RU" dirty="0" smtClean="0"/>
              <a:t> солнце», напоминающее об этих трех ключевых точках.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322</TotalTime>
  <Words>429</Words>
  <PresentationFormat>Экран (4:3)</PresentationFormat>
  <Paragraphs>87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Русская деревня</vt:lpstr>
      <vt:lpstr>Изба</vt:lpstr>
      <vt:lpstr>Строительство</vt:lpstr>
      <vt:lpstr>Слайд 4</vt:lpstr>
      <vt:lpstr>Кровля</vt:lpstr>
      <vt:lpstr>Схема деревянного дома</vt:lpstr>
      <vt:lpstr>Слайд 7</vt:lpstr>
      <vt:lpstr>Слайд 8</vt:lpstr>
      <vt:lpstr>Причелины</vt:lpstr>
      <vt:lpstr>Наличники</vt:lpstr>
      <vt:lpstr>Ставни </vt:lpstr>
      <vt:lpstr>Колодец</vt:lpstr>
      <vt:lpstr>Виды колодца</vt:lpstr>
      <vt:lpstr>«Вот моя деревня»</vt:lpstr>
      <vt:lpstr>           Тест</vt:lpstr>
      <vt:lpstr> Тест</vt:lpstr>
      <vt:lpstr>Слайд 17</vt:lpstr>
      <vt:lpstr>Ключи к тестам по теме «Изба»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деревня</dc:title>
  <dc:creator>admin</dc:creator>
  <cp:lastModifiedBy>admin</cp:lastModifiedBy>
  <cp:revision>38</cp:revision>
  <dcterms:created xsi:type="dcterms:W3CDTF">2017-09-07T11:54:32Z</dcterms:created>
  <dcterms:modified xsi:type="dcterms:W3CDTF">2017-09-19T18:23:16Z</dcterms:modified>
</cp:coreProperties>
</file>