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452" y="123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13.01.2022</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2051720"/>
            <a:ext cx="3429000" cy="6912768"/>
          </a:xfrm>
        </p:spPr>
        <p:style>
          <a:lnRef idx="2">
            <a:schemeClr val="accent5"/>
          </a:lnRef>
          <a:fillRef idx="1">
            <a:schemeClr val="lt1"/>
          </a:fillRef>
          <a:effectRef idx="0">
            <a:schemeClr val="accent5"/>
          </a:effectRef>
          <a:fontRef idx="minor">
            <a:schemeClr val="dk1"/>
          </a:fontRef>
        </p:style>
        <p:txBody>
          <a:bodyPr>
            <a:normAutofit lnSpcReduction="10000"/>
          </a:bodyPr>
          <a:lstStyle/>
          <a:p>
            <a:r>
              <a:rPr lang="ru-RU" sz="1400" b="1" i="1" dirty="0" smtClean="0">
                <a:solidFill>
                  <a:srgbClr val="FF0000"/>
                </a:solidFill>
                <a:latin typeface="Times New Roman" pitchFamily="18" charset="0"/>
                <a:cs typeface="Times New Roman" pitchFamily="18" charset="0"/>
              </a:rPr>
              <a:t>«День знаний »</a:t>
            </a:r>
          </a:p>
          <a:p>
            <a:pPr algn="just"/>
            <a:r>
              <a:rPr lang="ru-RU" sz="900" dirty="0" smtClean="0">
                <a:solidFill>
                  <a:schemeClr val="tx1"/>
                </a:solidFill>
                <a:latin typeface="Times New Roman" pitchFamily="18" charset="0"/>
                <a:cs typeface="Times New Roman" pitchFamily="18" charset="0"/>
              </a:rPr>
              <a:t>        День знаний– это первый звонок, волнение, много цветов, белых бантиков и, конечно, уроки мира. Этот праздник самый долгожданный для тех, кто переступит впервые школьный порог. Еще Юлий Цезарь сказал, что «знание – сила». И, наверное, в России не найдется человека, который не вспоминал бы первый звонок, первую учительницу, своих школьных товарищей, с которыми начинался путь ко взрослой жизни.</a:t>
            </a: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100" dirty="0" smtClean="0">
              <a:solidFill>
                <a:schemeClr val="tx1"/>
              </a:solidFill>
              <a:latin typeface="Times New Roman" pitchFamily="18" charset="0"/>
              <a:cs typeface="Times New Roman" pitchFamily="18" charset="0"/>
            </a:endParaRPr>
          </a:p>
          <a:p>
            <a:pPr algn="just"/>
            <a:r>
              <a:rPr lang="ru-RU" sz="900" dirty="0" smtClean="0">
                <a:solidFill>
                  <a:schemeClr val="tx1"/>
                </a:solidFill>
                <a:latin typeface="Times New Roman" pitchFamily="18" charset="0"/>
                <a:cs typeface="Times New Roman" pitchFamily="18" charset="0"/>
              </a:rPr>
              <a:t>        4 сентября в школах Северной Осетии прошли торжественные линейки, посвящённые Празднику Первого звонка. В нашей школе он прозвучал для 285 первоклассников. С этого дня у вчерашних дошколят начинается интересная, насыщенная яркими моментами и незабываемыми впечатлениями, школьная жизнь.</a:t>
            </a: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r>
              <a:rPr lang="ru-RU" sz="900" dirty="0" smtClean="0">
                <a:solidFill>
                  <a:schemeClr val="tx1"/>
                </a:solidFill>
                <a:latin typeface="Times New Roman" pitchFamily="18" charset="0"/>
                <a:cs typeface="Times New Roman" pitchFamily="18" charset="0"/>
              </a:rPr>
              <a:t> </a:t>
            </a:r>
          </a:p>
          <a:p>
            <a:pPr algn="just"/>
            <a:endParaRPr lang="ru-RU" sz="900" dirty="0" smtClean="0">
              <a:solidFill>
                <a:schemeClr val="tx1"/>
              </a:solidFill>
              <a:latin typeface="Times New Roman" pitchFamily="18" charset="0"/>
              <a:cs typeface="Times New Roman" pitchFamily="18" charset="0"/>
            </a:endParaRPr>
          </a:p>
          <a:p>
            <a:pPr algn="just"/>
            <a:r>
              <a:rPr lang="ru-RU" sz="900" dirty="0" smtClean="0">
                <a:solidFill>
                  <a:schemeClr val="tx1"/>
                </a:solidFill>
                <a:latin typeface="Times New Roman" pitchFamily="18" charset="0"/>
                <a:cs typeface="Times New Roman" pitchFamily="18" charset="0"/>
              </a:rPr>
              <a:t>        А выпускники нашей школы выходят на финишную прямую. Последний год учебы, а далее - выпускные экзамены, выбор профессии и взрослая самостоятельная жизнь. Удачи вам, ребята!</a:t>
            </a: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endParaRPr lang="ru-RU" sz="900" dirty="0" smtClean="0">
              <a:solidFill>
                <a:schemeClr val="tx1"/>
              </a:solidFill>
              <a:latin typeface="Times New Roman" pitchFamily="18" charset="0"/>
              <a:cs typeface="Times New Roman" pitchFamily="18" charset="0"/>
            </a:endParaRPr>
          </a:p>
          <a:p>
            <a:pPr algn="just"/>
            <a:r>
              <a:rPr lang="ru-RU" sz="900" dirty="0" smtClean="0">
                <a:solidFill>
                  <a:schemeClr val="tx1"/>
                </a:solidFill>
                <a:latin typeface="Times New Roman" pitchFamily="18" charset="0"/>
                <a:cs typeface="Times New Roman" pitchFamily="18" charset="0"/>
              </a:rPr>
              <a:t> </a:t>
            </a:r>
            <a:endParaRPr lang="ru-RU" sz="900" i="1" dirty="0" smtClean="0">
              <a:solidFill>
                <a:schemeClr val="tx1"/>
              </a:solidFill>
              <a:latin typeface="Times New Roman" pitchFamily="18" charset="0"/>
              <a:cs typeface="Times New Roman" pitchFamily="18" charset="0"/>
            </a:endParaRPr>
          </a:p>
        </p:txBody>
      </p:sp>
      <p:pic>
        <p:nvPicPr>
          <p:cNvPr id="1026" name="Picture 2" descr="C:\Users\IKT\Desktop\школьная планета.jpg"/>
          <p:cNvPicPr>
            <a:picLocks noChangeAspect="1" noChangeArrowheads="1"/>
          </p:cNvPicPr>
          <p:nvPr/>
        </p:nvPicPr>
        <p:blipFill>
          <a:blip r:embed="rId2" cstate="print"/>
          <a:srcRect/>
          <a:stretch>
            <a:fillRect/>
          </a:stretch>
        </p:blipFill>
        <p:spPr bwMode="auto">
          <a:xfrm>
            <a:off x="1340768" y="251520"/>
            <a:ext cx="4320480" cy="1360008"/>
          </a:xfrm>
          <a:prstGeom prst="rect">
            <a:avLst/>
          </a:prstGeom>
          <a:noFill/>
        </p:spPr>
      </p:pic>
      <p:pic>
        <p:nvPicPr>
          <p:cNvPr id="1027" name="Picture 3" descr="E:\ФОТО\герб.jpg"/>
          <p:cNvPicPr>
            <a:picLocks noChangeAspect="1" noChangeArrowheads="1"/>
          </p:cNvPicPr>
          <p:nvPr/>
        </p:nvPicPr>
        <p:blipFill>
          <a:blip r:embed="rId3" cstate="print"/>
          <a:srcRect/>
          <a:stretch>
            <a:fillRect/>
          </a:stretch>
        </p:blipFill>
        <p:spPr bwMode="auto">
          <a:xfrm>
            <a:off x="44381" y="251520"/>
            <a:ext cx="1296387" cy="1584176"/>
          </a:xfrm>
          <a:prstGeom prst="rect">
            <a:avLst/>
          </a:prstGeom>
          <a:noFill/>
        </p:spPr>
      </p:pic>
      <p:sp>
        <p:nvSpPr>
          <p:cNvPr id="6" name="Прямоугольник 5"/>
          <p:cNvSpPr/>
          <p:nvPr/>
        </p:nvSpPr>
        <p:spPr>
          <a:xfrm>
            <a:off x="1124744" y="1547664"/>
            <a:ext cx="5379870" cy="369332"/>
          </a:xfrm>
          <a:prstGeom prst="rect">
            <a:avLst/>
          </a:prstGeom>
          <a:noFill/>
        </p:spPr>
        <p:txBody>
          <a:bodyPr wrap="none" lIns="91440" tIns="45720" rIns="91440" bIns="45720">
            <a:spAutoFit/>
          </a:bodyPr>
          <a:lstStyle/>
          <a:p>
            <a:pPr algn="ctr"/>
            <a:r>
              <a:rPr lang="ru-RU"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НАШ ДЕВИЗ: </a:t>
            </a:r>
            <a:r>
              <a:rPr lang="ru-RU"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открытость, информативность, активность!</a:t>
            </a:r>
            <a:endParaRPr lang="ru-RU"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Прямоугольник 6"/>
          <p:cNvSpPr/>
          <p:nvPr/>
        </p:nvSpPr>
        <p:spPr>
          <a:xfrm>
            <a:off x="4615783" y="1763688"/>
            <a:ext cx="2242217"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  сентябрь 2021</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Прямоугольник 9"/>
          <p:cNvSpPr/>
          <p:nvPr/>
        </p:nvSpPr>
        <p:spPr>
          <a:xfrm>
            <a:off x="1052736" y="0"/>
            <a:ext cx="4558171" cy="27699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1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Переодическое</a:t>
            </a:r>
            <a:r>
              <a:rPr lang="ru-RU" sz="1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издание МБОУ СОМШ № 44 им. В. </a:t>
            </a:r>
            <a:r>
              <a:rPr lang="ru-RU" sz="1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Кудзоева</a:t>
            </a:r>
            <a:endParaRPr lang="ru-RU" sz="1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9" name="Picture 5" descr="E:\ФОТО\29b8b4fb76a1.png"/>
          <p:cNvPicPr>
            <a:picLocks noChangeAspect="1" noChangeArrowheads="1"/>
          </p:cNvPicPr>
          <p:nvPr/>
        </p:nvPicPr>
        <p:blipFill>
          <a:blip r:embed="rId4" cstate="print"/>
          <a:srcRect/>
          <a:stretch>
            <a:fillRect/>
          </a:stretch>
        </p:blipFill>
        <p:spPr bwMode="auto">
          <a:xfrm>
            <a:off x="5472607" y="35496"/>
            <a:ext cx="1340769" cy="1655710"/>
          </a:xfrm>
          <a:prstGeom prst="rect">
            <a:avLst/>
          </a:prstGeom>
          <a:noFill/>
        </p:spPr>
      </p:pic>
      <p:sp>
        <p:nvSpPr>
          <p:cNvPr id="13" name="Подзаголовок 2"/>
          <p:cNvSpPr txBox="1">
            <a:spLocks/>
          </p:cNvSpPr>
          <p:nvPr/>
        </p:nvSpPr>
        <p:spPr>
          <a:xfrm>
            <a:off x="3617070" y="2143108"/>
            <a:ext cx="3240930" cy="685804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К новым свершениям с РДШ</a:t>
            </a:r>
            <a:r>
              <a:rPr lang="ru-RU" sz="1400"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p>
          <a:p>
            <a:pPr algn="ctr"/>
            <a:r>
              <a:rPr lang="ru-RU" sz="1050" dirty="0" smtClean="0">
                <a:solidFill>
                  <a:schemeClr val="tx1"/>
                </a:solidFill>
                <a:latin typeface="Times New Roman" pitchFamily="18" charset="0"/>
                <a:cs typeface="Times New Roman" pitchFamily="18" charset="0"/>
              </a:rPr>
              <a:t>Актив Регионального отделения РДШ по </a:t>
            </a:r>
            <a:r>
              <a:rPr lang="ru-RU" sz="1050" dirty="0" err="1" smtClean="0">
                <a:solidFill>
                  <a:schemeClr val="tx1"/>
                </a:solidFill>
                <a:latin typeface="Times New Roman" pitchFamily="18" charset="0"/>
                <a:cs typeface="Times New Roman" pitchFamily="18" charset="0"/>
              </a:rPr>
              <a:t>РСО-Алания</a:t>
            </a:r>
            <a:r>
              <a:rPr lang="ru-RU" sz="1050" dirty="0" smtClean="0">
                <a:solidFill>
                  <a:schemeClr val="tx1"/>
                </a:solidFill>
                <a:latin typeface="Times New Roman" pitchFamily="18" charset="0"/>
                <a:cs typeface="Times New Roman" pitchFamily="18" charset="0"/>
              </a:rPr>
              <a:t> при поддержке </a:t>
            </a:r>
            <a:r>
              <a:rPr lang="ru-RU" sz="1050" dirty="0" err="1" smtClean="0">
                <a:solidFill>
                  <a:schemeClr val="tx1"/>
                </a:solidFill>
                <a:latin typeface="Times New Roman" pitchFamily="18" charset="0"/>
                <a:cs typeface="Times New Roman" pitchFamily="18" charset="0"/>
              </a:rPr>
              <a:t>Комитетета</a:t>
            </a:r>
            <a:r>
              <a:rPr lang="ru-RU" sz="1050" dirty="0" smtClean="0">
                <a:solidFill>
                  <a:schemeClr val="tx1"/>
                </a:solidFill>
                <a:latin typeface="Times New Roman" pitchFamily="18" charset="0"/>
                <a:cs typeface="Times New Roman" pitchFamily="18" charset="0"/>
              </a:rPr>
              <a:t> молодёжной политики, физической культуры и спорта АМС г.Владикавказа провел выездной образовательный семинар «Школа начинающего лидера» на базе детского оздоровительного лагеря «Звездочка» в </a:t>
            </a:r>
            <a:r>
              <a:rPr lang="ru-RU" sz="1050" dirty="0" err="1" smtClean="0">
                <a:solidFill>
                  <a:schemeClr val="tx1"/>
                </a:solidFill>
                <a:latin typeface="Times New Roman" pitchFamily="18" charset="0"/>
                <a:cs typeface="Times New Roman" pitchFamily="18" charset="0"/>
              </a:rPr>
              <a:t>п.Тамиск</a:t>
            </a:r>
            <a:r>
              <a:rPr lang="ru-RU" sz="1050" dirty="0" smtClean="0">
                <a:solidFill>
                  <a:schemeClr val="tx1"/>
                </a:solidFill>
                <a:latin typeface="Times New Roman" pitchFamily="18" charset="0"/>
                <a:cs typeface="Times New Roman" pitchFamily="18" charset="0"/>
              </a:rPr>
              <a:t>.</a:t>
            </a:r>
          </a:p>
          <a:p>
            <a:pPr algn="ctr"/>
            <a:endParaRPr lang="ru-RU" sz="1050" dirty="0" smtClean="0">
              <a:solidFill>
                <a:schemeClr val="tx1"/>
              </a:solidFill>
              <a:latin typeface="Times New Roman" pitchFamily="18" charset="0"/>
              <a:cs typeface="Times New Roman" pitchFamily="18" charset="0"/>
            </a:endParaRPr>
          </a:p>
          <a:p>
            <a:pPr algn="ctr"/>
            <a:endParaRPr lang="ru-RU" sz="1050" dirty="0" smtClean="0">
              <a:solidFill>
                <a:schemeClr val="tx1"/>
              </a:solidFill>
              <a:latin typeface="Times New Roman" pitchFamily="18" charset="0"/>
              <a:cs typeface="Times New Roman" pitchFamily="18" charset="0"/>
            </a:endParaRPr>
          </a:p>
          <a:p>
            <a:pPr algn="ctr"/>
            <a:endParaRPr lang="ru-RU" sz="1050" dirty="0" smtClean="0">
              <a:solidFill>
                <a:schemeClr val="tx1"/>
              </a:solidFill>
              <a:latin typeface="Times New Roman" pitchFamily="18" charset="0"/>
              <a:cs typeface="Times New Roman" pitchFamily="18" charset="0"/>
            </a:endParaRPr>
          </a:p>
          <a:p>
            <a:pPr algn="ctr"/>
            <a:endParaRPr lang="ru-RU" sz="1050" dirty="0" smtClean="0">
              <a:solidFill>
                <a:schemeClr val="tx1"/>
              </a:solidFill>
              <a:latin typeface="Times New Roman" pitchFamily="18" charset="0"/>
              <a:cs typeface="Times New Roman" pitchFamily="18" charset="0"/>
            </a:endParaRPr>
          </a:p>
          <a:p>
            <a:pPr algn="ctr"/>
            <a:r>
              <a:rPr lang="ru-RU" sz="1050" dirty="0" smtClean="0">
                <a:solidFill>
                  <a:schemeClr val="tx1"/>
                </a:solidFill>
                <a:latin typeface="Times New Roman" pitchFamily="18" charset="0"/>
                <a:cs typeface="Times New Roman" pitchFamily="18" charset="0"/>
              </a:rPr>
              <a:t/>
            </a:r>
            <a:br>
              <a:rPr lang="ru-RU" sz="1050" dirty="0" smtClean="0">
                <a:solidFill>
                  <a:schemeClr val="tx1"/>
                </a:solidFill>
                <a:latin typeface="Times New Roman" pitchFamily="18" charset="0"/>
                <a:cs typeface="Times New Roman" pitchFamily="18" charset="0"/>
              </a:rPr>
            </a:br>
            <a:endParaRPr lang="ru-RU" sz="1050" dirty="0" smtClean="0">
              <a:solidFill>
                <a:schemeClr val="tx1"/>
              </a:solidFill>
              <a:latin typeface="Times New Roman" pitchFamily="18" charset="0"/>
              <a:cs typeface="Times New Roman" pitchFamily="18" charset="0"/>
            </a:endParaRPr>
          </a:p>
          <a:p>
            <a:pPr algn="ctr"/>
            <a:endParaRPr lang="ru-RU" sz="1050" dirty="0" smtClean="0">
              <a:solidFill>
                <a:schemeClr val="tx1"/>
              </a:solidFill>
              <a:latin typeface="Times New Roman" pitchFamily="18" charset="0"/>
              <a:cs typeface="Times New Roman" pitchFamily="18" charset="0"/>
            </a:endParaRPr>
          </a:p>
          <a:p>
            <a:pPr algn="ctr"/>
            <a:endParaRPr lang="ru-RU" sz="1050" dirty="0" smtClean="0">
              <a:solidFill>
                <a:schemeClr val="tx1"/>
              </a:solidFill>
              <a:latin typeface="Times New Roman" pitchFamily="18" charset="0"/>
              <a:cs typeface="Times New Roman" pitchFamily="18" charset="0"/>
            </a:endParaRPr>
          </a:p>
          <a:p>
            <a:pPr algn="ctr"/>
            <a:r>
              <a:rPr lang="ru-RU" sz="1050" dirty="0" smtClean="0">
                <a:solidFill>
                  <a:schemeClr val="tx1"/>
                </a:solidFill>
                <a:latin typeface="Times New Roman" pitchFamily="18" charset="0"/>
                <a:cs typeface="Times New Roman" pitchFamily="18" charset="0"/>
              </a:rPr>
              <a:t>Членом </a:t>
            </a:r>
            <a:r>
              <a:rPr lang="ru-RU" sz="1050" dirty="0" smtClean="0">
                <a:solidFill>
                  <a:schemeClr val="tx1"/>
                </a:solidFill>
                <a:latin typeface="Times New Roman" pitchFamily="18" charset="0"/>
                <a:cs typeface="Times New Roman" pitchFamily="18" charset="0"/>
              </a:rPr>
              <a:t>клуба "Эльбрус" - Маратом </a:t>
            </a:r>
            <a:r>
              <a:rPr lang="ru-RU" sz="1050" dirty="0" err="1" smtClean="0">
                <a:solidFill>
                  <a:schemeClr val="tx1"/>
                </a:solidFill>
                <a:latin typeface="Times New Roman" pitchFamily="18" charset="0"/>
                <a:cs typeface="Times New Roman" pitchFamily="18" charset="0"/>
              </a:rPr>
              <a:t>Басиевым</a:t>
            </a:r>
            <a:r>
              <a:rPr lang="ru-RU" sz="1050" dirty="0" smtClean="0">
                <a:solidFill>
                  <a:schemeClr val="tx1"/>
                </a:solidFill>
                <a:latin typeface="Times New Roman" pitchFamily="18" charset="0"/>
                <a:cs typeface="Times New Roman" pitchFamily="18" charset="0"/>
              </a:rPr>
              <a:t> - был проведён образовательный тренинг по личностному развитию финалистов конкурса "Лидеры России". Кроме того, ребята участвовали в командных играх для улучшения своих коммуникативных способностей</a:t>
            </a:r>
            <a:r>
              <a:rPr lang="ru-RU" sz="1050" dirty="0" smtClean="0">
                <a:solidFill>
                  <a:schemeClr val="tx1"/>
                </a:solidFill>
                <a:latin typeface="Times New Roman" pitchFamily="18" charset="0"/>
                <a:cs typeface="Times New Roman" pitchFamily="18" charset="0"/>
              </a:rPr>
              <a:t>.</a:t>
            </a:r>
          </a:p>
          <a:p>
            <a:pPr algn="ctr"/>
            <a:endParaRPr lang="ru-RU" sz="1050" dirty="0" smtClean="0">
              <a:solidFill>
                <a:schemeClr val="tx1"/>
              </a:solidFill>
              <a:latin typeface="Times New Roman" pitchFamily="18" charset="0"/>
              <a:cs typeface="Times New Roman" pitchFamily="18" charset="0"/>
            </a:endParaRPr>
          </a:p>
          <a:p>
            <a:pPr algn="ctr"/>
            <a:r>
              <a:rPr lang="ru-RU" sz="1050" dirty="0" smtClean="0">
                <a:solidFill>
                  <a:schemeClr val="tx1"/>
                </a:solidFill>
                <a:latin typeface="Times New Roman" pitchFamily="18" charset="0"/>
                <a:cs typeface="Times New Roman" pitchFamily="18" charset="0"/>
              </a:rPr>
              <a:t/>
            </a:r>
            <a:br>
              <a:rPr lang="ru-RU" sz="1050" dirty="0" smtClean="0">
                <a:solidFill>
                  <a:schemeClr val="tx1"/>
                </a:solidFill>
                <a:latin typeface="Times New Roman" pitchFamily="18" charset="0"/>
                <a:cs typeface="Times New Roman" pitchFamily="18" charset="0"/>
              </a:rPr>
            </a:br>
            <a:endParaRPr lang="ru-RU" sz="1050" dirty="0" smtClean="0">
              <a:solidFill>
                <a:schemeClr val="tx1"/>
              </a:solidFill>
              <a:latin typeface="Times New Roman" pitchFamily="18" charset="0"/>
              <a:cs typeface="Times New Roman" pitchFamily="18" charset="0"/>
            </a:endParaRPr>
          </a:p>
          <a:p>
            <a:pPr algn="ctr"/>
            <a:endParaRPr lang="ru-RU" sz="1050" dirty="0" smtClean="0">
              <a:solidFill>
                <a:schemeClr val="tx1"/>
              </a:solidFill>
              <a:latin typeface="Times New Roman" pitchFamily="18" charset="0"/>
              <a:cs typeface="Times New Roman" pitchFamily="18" charset="0"/>
            </a:endParaRPr>
          </a:p>
          <a:p>
            <a:pPr algn="ctr"/>
            <a:endParaRPr lang="ru-RU" sz="1050" dirty="0" smtClean="0">
              <a:solidFill>
                <a:schemeClr val="tx1"/>
              </a:solidFill>
              <a:latin typeface="Times New Roman" pitchFamily="18" charset="0"/>
              <a:cs typeface="Times New Roman" pitchFamily="18" charset="0"/>
            </a:endParaRPr>
          </a:p>
          <a:p>
            <a:pPr algn="ctr"/>
            <a:endParaRPr lang="ru-RU" sz="1050" dirty="0" smtClean="0">
              <a:solidFill>
                <a:schemeClr val="tx1"/>
              </a:solidFill>
              <a:latin typeface="Times New Roman" pitchFamily="18" charset="0"/>
              <a:cs typeface="Times New Roman" pitchFamily="18" charset="0"/>
            </a:endParaRPr>
          </a:p>
          <a:p>
            <a:pPr algn="ctr"/>
            <a:endParaRPr lang="ru-RU" sz="1050" dirty="0" smtClean="0">
              <a:solidFill>
                <a:schemeClr val="tx1"/>
              </a:solidFill>
              <a:latin typeface="Times New Roman" pitchFamily="18" charset="0"/>
              <a:cs typeface="Times New Roman" pitchFamily="18" charset="0"/>
            </a:endParaRPr>
          </a:p>
          <a:p>
            <a:pPr algn="ctr"/>
            <a:r>
              <a:rPr lang="ru-RU" sz="1050" dirty="0" smtClean="0">
                <a:solidFill>
                  <a:schemeClr val="tx1"/>
                </a:solidFill>
                <a:latin typeface="Times New Roman" pitchFamily="18" charset="0"/>
                <a:cs typeface="Times New Roman" pitchFamily="18" charset="0"/>
              </a:rPr>
              <a:t>Работа </a:t>
            </a:r>
            <a:r>
              <a:rPr lang="ru-RU" sz="1050" dirty="0" smtClean="0">
                <a:solidFill>
                  <a:schemeClr val="tx1"/>
                </a:solidFill>
                <a:latin typeface="Times New Roman" pitchFamily="18" charset="0"/>
                <a:cs typeface="Times New Roman" pitchFamily="18" charset="0"/>
              </a:rPr>
              <a:t>выездной школы проходила в течение 3 дней. В семинаре приняли участие активисты РДШ 44 школы. Время прошло очень интересно.</a:t>
            </a:r>
            <a:endParaRPr lang="ru-RU" sz="1400" i="1" dirty="0" smtClean="0">
              <a:solidFill>
                <a:schemeClr val="tx1"/>
              </a:solidFill>
              <a:latin typeface="Times New Roman" pitchFamily="18" charset="0"/>
              <a:cs typeface="Times New Roman" pitchFamily="18" charset="0"/>
            </a:endParaRPr>
          </a:p>
          <a:p>
            <a:pPr algn="ctr"/>
            <a:endParaRPr lang="ru-RU" sz="1400" b="1" i="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endParaRPr lang="ru-RU" sz="1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05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endParaRPr>
          </a:p>
        </p:txBody>
      </p:sp>
      <p:sp>
        <p:nvSpPr>
          <p:cNvPr id="21" name="Прямоугольник 20"/>
          <p:cNvSpPr/>
          <p:nvPr/>
        </p:nvSpPr>
        <p:spPr>
          <a:xfrm>
            <a:off x="1772816" y="8897779"/>
            <a:ext cx="3553059" cy="24622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0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Информационно-Медийный</a:t>
            </a:r>
            <a:r>
              <a:rPr lang="ru-RU" sz="1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сектор РДШ</a:t>
            </a:r>
            <a:endParaRPr lang="ru-RU" sz="1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3" descr="C:\Users\14кабинет\AppData\Local\Temp\Rar$DIa0.541\IMG-20220112-WA0009.jpg"/>
          <p:cNvPicPr>
            <a:picLocks noChangeAspect="1" noChangeArrowheads="1"/>
          </p:cNvPicPr>
          <p:nvPr/>
        </p:nvPicPr>
        <p:blipFill>
          <a:blip r:embed="rId5" cstate="print"/>
          <a:srcRect t="29525" b="15350"/>
          <a:stretch>
            <a:fillRect/>
          </a:stretch>
        </p:blipFill>
        <p:spPr bwMode="auto">
          <a:xfrm>
            <a:off x="620688" y="7164288"/>
            <a:ext cx="2350556" cy="1732145"/>
          </a:xfrm>
          <a:prstGeom prst="rect">
            <a:avLst/>
          </a:prstGeom>
          <a:noFill/>
        </p:spPr>
      </p:pic>
      <p:pic>
        <p:nvPicPr>
          <p:cNvPr id="2" name="Picture 2" descr="C:\Users\14кабинет\Desktop\IMG-20220112-WA0131.jpg"/>
          <p:cNvPicPr>
            <a:picLocks noChangeAspect="1" noChangeArrowheads="1"/>
          </p:cNvPicPr>
          <p:nvPr/>
        </p:nvPicPr>
        <p:blipFill>
          <a:blip r:embed="rId6" cstate="print"/>
          <a:srcRect/>
          <a:stretch>
            <a:fillRect/>
          </a:stretch>
        </p:blipFill>
        <p:spPr bwMode="auto">
          <a:xfrm>
            <a:off x="116633" y="3347864"/>
            <a:ext cx="1536171" cy="1152128"/>
          </a:xfrm>
          <a:prstGeom prst="rect">
            <a:avLst/>
          </a:prstGeom>
          <a:noFill/>
        </p:spPr>
      </p:pic>
      <p:pic>
        <p:nvPicPr>
          <p:cNvPr id="5" name="Picture 3" descr="C:\Users\14кабинет\Desktop\IMG-20220112-WA0132.jpg"/>
          <p:cNvPicPr>
            <a:picLocks noChangeAspect="1" noChangeArrowheads="1"/>
          </p:cNvPicPr>
          <p:nvPr/>
        </p:nvPicPr>
        <p:blipFill>
          <a:blip r:embed="rId7" cstate="print"/>
          <a:srcRect/>
          <a:stretch>
            <a:fillRect/>
          </a:stretch>
        </p:blipFill>
        <p:spPr bwMode="auto">
          <a:xfrm>
            <a:off x="1700808" y="3203848"/>
            <a:ext cx="1635588" cy="1224135"/>
          </a:xfrm>
          <a:prstGeom prst="rect">
            <a:avLst/>
          </a:prstGeom>
          <a:noFill/>
        </p:spPr>
      </p:pic>
      <p:pic>
        <p:nvPicPr>
          <p:cNvPr id="1028" name="Picture 4" descr="C:\Users\14кабинет\Desktop\IMG-20220112-WA0133.jpg"/>
          <p:cNvPicPr>
            <a:picLocks noChangeAspect="1" noChangeArrowheads="1"/>
          </p:cNvPicPr>
          <p:nvPr/>
        </p:nvPicPr>
        <p:blipFill>
          <a:blip r:embed="rId8" cstate="print"/>
          <a:srcRect t="43000" r="21650" b="13601"/>
          <a:stretch>
            <a:fillRect/>
          </a:stretch>
        </p:blipFill>
        <p:spPr bwMode="auto">
          <a:xfrm>
            <a:off x="188640" y="5364088"/>
            <a:ext cx="3119931" cy="1296144"/>
          </a:xfrm>
          <a:prstGeom prst="rect">
            <a:avLst/>
          </a:prstGeom>
          <a:noFill/>
        </p:spPr>
      </p:pic>
      <p:pic>
        <p:nvPicPr>
          <p:cNvPr id="8" name="Picture 2"/>
          <p:cNvPicPr>
            <a:picLocks noChangeAspect="1" noChangeArrowheads="1"/>
          </p:cNvPicPr>
          <p:nvPr/>
        </p:nvPicPr>
        <p:blipFill>
          <a:blip r:embed="rId9" cstate="print"/>
          <a:srcRect/>
          <a:stretch>
            <a:fillRect/>
          </a:stretch>
        </p:blipFill>
        <p:spPr bwMode="auto">
          <a:xfrm>
            <a:off x="3714752" y="3500430"/>
            <a:ext cx="1624002" cy="1062038"/>
          </a:xfrm>
          <a:prstGeom prst="rect">
            <a:avLst/>
          </a:prstGeom>
          <a:noFill/>
          <a:ln w="9525">
            <a:noFill/>
            <a:miter lim="800000"/>
            <a:headEnd/>
            <a:tailEnd/>
          </a:ln>
          <a:effectLst/>
        </p:spPr>
      </p:pic>
      <p:pic>
        <p:nvPicPr>
          <p:cNvPr id="9" name="Picture 3"/>
          <p:cNvPicPr>
            <a:picLocks noChangeAspect="1" noChangeArrowheads="1"/>
          </p:cNvPicPr>
          <p:nvPr/>
        </p:nvPicPr>
        <p:blipFill>
          <a:blip r:embed="rId10" cstate="print"/>
          <a:srcRect/>
          <a:stretch>
            <a:fillRect/>
          </a:stretch>
        </p:blipFill>
        <p:spPr bwMode="auto">
          <a:xfrm>
            <a:off x="5429264" y="3428992"/>
            <a:ext cx="1285884" cy="1285884"/>
          </a:xfrm>
          <a:prstGeom prst="rect">
            <a:avLst/>
          </a:prstGeom>
          <a:noFill/>
          <a:ln w="9525">
            <a:noFill/>
            <a:miter lim="800000"/>
            <a:headEnd/>
            <a:tailEnd/>
          </a:ln>
          <a:effectLst/>
        </p:spPr>
      </p:pic>
      <p:pic>
        <p:nvPicPr>
          <p:cNvPr id="11" name="Picture 4"/>
          <p:cNvPicPr>
            <a:picLocks noChangeAspect="1" noChangeArrowheads="1"/>
          </p:cNvPicPr>
          <p:nvPr/>
        </p:nvPicPr>
        <p:blipFill>
          <a:blip r:embed="rId11" cstate="print"/>
          <a:srcRect/>
          <a:stretch>
            <a:fillRect/>
          </a:stretch>
        </p:blipFill>
        <p:spPr bwMode="auto">
          <a:xfrm>
            <a:off x="4214818" y="5643570"/>
            <a:ext cx="2179630" cy="1223913"/>
          </a:xfrm>
          <a:prstGeom prst="rect">
            <a:avLst/>
          </a:prstGeom>
          <a:noFill/>
          <a:ln w="9525">
            <a:noFill/>
            <a:miter lim="800000"/>
            <a:headEnd/>
            <a:tailEnd/>
          </a:ln>
          <a:effectLst/>
        </p:spPr>
      </p:pic>
      <p:pic>
        <p:nvPicPr>
          <p:cNvPr id="1030" name="Picture 6"/>
          <p:cNvPicPr>
            <a:picLocks noChangeAspect="1" noChangeArrowheads="1"/>
          </p:cNvPicPr>
          <p:nvPr/>
        </p:nvPicPr>
        <p:blipFill>
          <a:blip r:embed="rId12" cstate="print"/>
          <a:srcRect/>
          <a:stretch>
            <a:fillRect/>
          </a:stretch>
        </p:blipFill>
        <p:spPr bwMode="auto">
          <a:xfrm>
            <a:off x="3801349" y="7429520"/>
            <a:ext cx="2842361" cy="142876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231</Words>
  <Application>Microsoft Office PowerPoint</Application>
  <PresentationFormat>Экран (4:3)</PresentationFormat>
  <Paragraphs>77</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Слайд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IKT</dc:creator>
  <cp:lastModifiedBy>КЕГЭ</cp:lastModifiedBy>
  <cp:revision>32</cp:revision>
  <dcterms:created xsi:type="dcterms:W3CDTF">2018-01-16T07:46:44Z</dcterms:created>
  <dcterms:modified xsi:type="dcterms:W3CDTF">2022-01-13T06:45:30Z</dcterms:modified>
</cp:coreProperties>
</file>