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66" r:id="rId5"/>
    <p:sldId id="258" r:id="rId6"/>
    <p:sldId id="270" r:id="rId7"/>
    <p:sldId id="268" r:id="rId8"/>
    <p:sldId id="259" r:id="rId9"/>
    <p:sldId id="261" r:id="rId10"/>
    <p:sldId id="263" r:id="rId11"/>
    <p:sldId id="273" r:id="rId12"/>
    <p:sldId id="269" r:id="rId13"/>
    <p:sldId id="262" r:id="rId14"/>
    <p:sldId id="274" r:id="rId15"/>
    <p:sldId id="264" r:id="rId16"/>
    <p:sldId id="275" r:id="rId17"/>
    <p:sldId id="265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E24FE-D15D-4C25-87A2-813726C5620A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A84FFF-B55C-4A03-A846-001A4AF4D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E24FE-D15D-4C25-87A2-813726C5620A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A84FFF-B55C-4A03-A846-001A4AF4D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E24FE-D15D-4C25-87A2-813726C5620A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A84FFF-B55C-4A03-A846-001A4AF4D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E24FE-D15D-4C25-87A2-813726C5620A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A84FFF-B55C-4A03-A846-001A4AF4D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E24FE-D15D-4C25-87A2-813726C5620A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A84FFF-B55C-4A03-A846-001A4AF4D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E24FE-D15D-4C25-87A2-813726C5620A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A84FFF-B55C-4A03-A846-001A4AF4D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E24FE-D15D-4C25-87A2-813726C5620A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A84FFF-B55C-4A03-A846-001A4AF4D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E24FE-D15D-4C25-87A2-813726C5620A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A84FFF-B55C-4A03-A846-001A4AF4D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E24FE-D15D-4C25-87A2-813726C5620A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A84FFF-B55C-4A03-A846-001A4AF4D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E24FE-D15D-4C25-87A2-813726C5620A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A84FFF-B55C-4A03-A846-001A4AF4D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E24FE-D15D-4C25-87A2-813726C5620A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A84FFF-B55C-4A03-A846-001A4AF4DD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F9E24FE-D15D-4C25-87A2-813726C5620A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BA84FFF-B55C-4A03-A846-001A4AF4D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Деление окружности на равные части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ИЗО и черчения </a:t>
            </a:r>
            <a:r>
              <a:rPr lang="ru-RU" dirty="0" err="1" smtClean="0"/>
              <a:t>Албегова</a:t>
            </a:r>
            <a:r>
              <a:rPr lang="ru-RU" dirty="0" smtClean="0"/>
              <a:t> </a:t>
            </a:r>
            <a:r>
              <a:rPr lang="ru-RU" dirty="0" smtClean="0"/>
              <a:t>С.А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МБОУ СОМШ №44  г. Владикавказ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214950"/>
            <a:ext cx="5441258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Ювелирные </a:t>
            </a:r>
            <a:r>
              <a:rPr lang="ru-RU" dirty="0" smtClean="0"/>
              <a:t>изделия</a:t>
            </a:r>
            <a:endParaRPr lang="ru-RU" dirty="0"/>
          </a:p>
        </p:txBody>
      </p:sp>
      <p:pic>
        <p:nvPicPr>
          <p:cNvPr id="4" name="Содержимое 3" descr="f7e2f03ee2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571480"/>
            <a:ext cx="3102934" cy="2327200"/>
          </a:xfrm>
        </p:spPr>
      </p:pic>
      <p:pic>
        <p:nvPicPr>
          <p:cNvPr id="6" name="Рисунок 5" descr="IMG_0042-1.jpg"/>
          <p:cNvPicPr>
            <a:picLocks noChangeAspect="1"/>
          </p:cNvPicPr>
          <p:nvPr/>
        </p:nvPicPr>
        <p:blipFill>
          <a:blip r:embed="rId3" cstate="print"/>
          <a:srcRect l="8889" t="14945" r="13333" b="18388"/>
          <a:stretch>
            <a:fillRect/>
          </a:stretch>
        </p:blipFill>
        <p:spPr>
          <a:xfrm>
            <a:off x="714348" y="3071810"/>
            <a:ext cx="3071834" cy="2106401"/>
          </a:xfrm>
          <a:prstGeom prst="rect">
            <a:avLst/>
          </a:prstGeom>
        </p:spPr>
      </p:pic>
      <p:pic>
        <p:nvPicPr>
          <p:cNvPr id="7" name="Рисунок 6" descr="pic55939.jpg"/>
          <p:cNvPicPr>
            <a:picLocks noChangeAspect="1"/>
          </p:cNvPicPr>
          <p:nvPr/>
        </p:nvPicPr>
        <p:blipFill>
          <a:blip r:embed="rId4" cstate="print"/>
          <a:srcRect r="6452"/>
          <a:stretch>
            <a:fillRect/>
          </a:stretch>
        </p:blipFill>
        <p:spPr>
          <a:xfrm>
            <a:off x="6732240" y="4293096"/>
            <a:ext cx="2088232" cy="2232248"/>
          </a:xfrm>
          <a:prstGeom prst="rect">
            <a:avLst/>
          </a:prstGeom>
        </p:spPr>
      </p:pic>
      <p:pic>
        <p:nvPicPr>
          <p:cNvPr id="8" name="Рисунок 7" descr="1315080163_a8a041f38ec1t.jpg"/>
          <p:cNvPicPr>
            <a:picLocks noChangeAspect="1"/>
          </p:cNvPicPr>
          <p:nvPr/>
        </p:nvPicPr>
        <p:blipFill>
          <a:blip r:embed="rId5" cstate="print"/>
          <a:srcRect r="49319"/>
          <a:stretch>
            <a:fillRect/>
          </a:stretch>
        </p:blipFill>
        <p:spPr>
          <a:xfrm>
            <a:off x="4572000" y="500042"/>
            <a:ext cx="1958126" cy="4786346"/>
          </a:xfrm>
          <a:prstGeom prst="rect">
            <a:avLst/>
          </a:prstGeom>
        </p:spPr>
      </p:pic>
      <p:pic>
        <p:nvPicPr>
          <p:cNvPr id="9" name="Рисунок 8" descr="O18d549f11fd51c22f1a31f91d4ec0367.jpg"/>
          <p:cNvPicPr>
            <a:picLocks noChangeAspect="1"/>
          </p:cNvPicPr>
          <p:nvPr/>
        </p:nvPicPr>
        <p:blipFill>
          <a:blip r:embed="rId6" cstate="print"/>
          <a:srcRect l="48550" t="18226" r="6897"/>
          <a:stretch>
            <a:fillRect/>
          </a:stretch>
        </p:blipFill>
        <p:spPr>
          <a:xfrm>
            <a:off x="6715140" y="548680"/>
            <a:ext cx="1889308" cy="346774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3272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 4 части:</a:t>
            </a:r>
          </a:p>
          <a:p>
            <a:r>
              <a:rPr lang="ru-RU" sz="2000" dirty="0" smtClean="0"/>
              <a:t>Проводим 2 взаимно перпендикулярные прямые -осевые линии. Радиус возьмём 20мм. В первом случае мы воспользуемся тем, что поделив штрихпунктирными линиями окружность, мы уже получаем 4 точки окружности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Во втором случае, мы каждый сектор делим пополам: 90 разделить на 2 получаем 45 градусов. Можно воспользоваться </a:t>
            </a:r>
            <a:r>
              <a:rPr lang="ru-RU" sz="2000" dirty="0" smtClean="0"/>
              <a:t>треугольником с углом </a:t>
            </a:r>
            <a:r>
              <a:rPr lang="ru-RU" sz="2000" dirty="0" smtClean="0"/>
              <a:t>45 градусов</a:t>
            </a:r>
            <a:endParaRPr lang="ru-RU" sz="2000" dirty="0"/>
          </a:p>
        </p:txBody>
      </p:sp>
      <p:pic>
        <p:nvPicPr>
          <p:cNvPr id="4" name="Рисунок 3" descr="hello_html_m20f8d37f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643314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admin\Desktop\img10.jpg"/>
          <p:cNvPicPr>
            <a:picLocks noChangeAspect="1" noChangeArrowheads="1"/>
          </p:cNvPicPr>
          <p:nvPr/>
        </p:nvPicPr>
        <p:blipFill>
          <a:blip r:embed="rId3"/>
          <a:srcRect l="7031" t="30208" r="6250" b="10416"/>
          <a:stretch>
            <a:fillRect/>
          </a:stretch>
        </p:blipFill>
        <p:spPr bwMode="auto">
          <a:xfrm>
            <a:off x="3500430" y="3643314"/>
            <a:ext cx="5214974" cy="267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01208"/>
            <a:ext cx="8183880" cy="733832"/>
          </a:xfrm>
        </p:spPr>
        <p:txBody>
          <a:bodyPr/>
          <a:lstStyle/>
          <a:p>
            <a:r>
              <a:rPr lang="ru-RU" dirty="0" smtClean="0"/>
              <a:t>Деление на 4 и 8 частей</a:t>
            </a:r>
            <a:endParaRPr lang="ru-RU" dirty="0"/>
          </a:p>
        </p:txBody>
      </p:sp>
      <p:pic>
        <p:nvPicPr>
          <p:cNvPr id="4" name="Содержимое 3" descr="0151-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0798" b="14214"/>
          <a:stretch>
            <a:fillRect/>
          </a:stretch>
        </p:blipFill>
        <p:spPr>
          <a:xfrm>
            <a:off x="6228184" y="3212976"/>
            <a:ext cx="2232248" cy="2169064"/>
          </a:xfrm>
        </p:spPr>
      </p:pic>
      <p:pic>
        <p:nvPicPr>
          <p:cNvPr id="5" name="Рисунок 4" descr="0151-25.png"/>
          <p:cNvPicPr>
            <a:picLocks noChangeAspect="1"/>
          </p:cNvPicPr>
          <p:nvPr/>
        </p:nvPicPr>
        <p:blipFill>
          <a:blip r:embed="rId3" cstate="print"/>
          <a:srcRect l="64207" b="7241"/>
          <a:stretch>
            <a:fillRect/>
          </a:stretch>
        </p:blipFill>
        <p:spPr>
          <a:xfrm>
            <a:off x="6228184" y="620688"/>
            <a:ext cx="2088232" cy="2356870"/>
          </a:xfrm>
          <a:prstGeom prst="rect">
            <a:avLst/>
          </a:prstGeom>
        </p:spPr>
      </p:pic>
      <p:pic>
        <p:nvPicPr>
          <p:cNvPr id="7" name="Рисунок 6" descr="pic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620688"/>
            <a:ext cx="4680520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5214950"/>
            <a:ext cx="3447834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ордена</a:t>
            </a:r>
            <a:endParaRPr lang="ru-RU" dirty="0"/>
          </a:p>
        </p:txBody>
      </p:sp>
      <p:pic>
        <p:nvPicPr>
          <p:cNvPr id="4" name="Содержимое 3" descr="00or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00760" y="500042"/>
            <a:ext cx="2650010" cy="2714644"/>
          </a:xfrm>
        </p:spPr>
      </p:pic>
      <p:pic>
        <p:nvPicPr>
          <p:cNvPr id="5" name="Рисунок 4" descr="OrderOfKutuzov1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428604"/>
            <a:ext cx="2643206" cy="2771517"/>
          </a:xfrm>
          <a:prstGeom prst="rect">
            <a:avLst/>
          </a:prstGeom>
        </p:spPr>
      </p:pic>
      <p:pic>
        <p:nvPicPr>
          <p:cNvPr id="7" name="Рисунок 6" descr="post-65-1251058704.jpg"/>
          <p:cNvPicPr>
            <a:picLocks noChangeAspect="1"/>
          </p:cNvPicPr>
          <p:nvPr/>
        </p:nvPicPr>
        <p:blipFill>
          <a:blip r:embed="rId4" cstate="print"/>
          <a:srcRect l="12113" r="11751"/>
          <a:stretch>
            <a:fillRect/>
          </a:stretch>
        </p:blipFill>
        <p:spPr>
          <a:xfrm>
            <a:off x="428597" y="3286124"/>
            <a:ext cx="2714644" cy="2674115"/>
          </a:xfrm>
          <a:prstGeom prst="rect">
            <a:avLst/>
          </a:prstGeom>
        </p:spPr>
      </p:pic>
      <p:pic>
        <p:nvPicPr>
          <p:cNvPr id="9" name="Рисунок 8" descr="ac1020a190befb83986b17919ba885f2.jpg"/>
          <p:cNvPicPr>
            <a:picLocks noChangeAspect="1"/>
          </p:cNvPicPr>
          <p:nvPr/>
        </p:nvPicPr>
        <p:blipFill>
          <a:blip r:embed="rId5"/>
          <a:srcRect l="6944" t="31250" r="11111" b="12500"/>
          <a:stretch>
            <a:fillRect/>
          </a:stretch>
        </p:blipFill>
        <p:spPr>
          <a:xfrm>
            <a:off x="5929322" y="3357562"/>
            <a:ext cx="2809868" cy="2571744"/>
          </a:xfrm>
          <a:prstGeom prst="rect">
            <a:avLst/>
          </a:prstGeom>
        </p:spPr>
      </p:pic>
      <p:pic>
        <p:nvPicPr>
          <p:cNvPr id="10" name="Рисунок 9" descr="data-tovar-9-maya-kak-est-zvezda-vov-650x6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3286124"/>
            <a:ext cx="2214578" cy="2214578"/>
          </a:xfrm>
          <a:prstGeom prst="rect">
            <a:avLst/>
          </a:prstGeom>
        </p:spPr>
      </p:pic>
      <p:pic>
        <p:nvPicPr>
          <p:cNvPr id="11" name="Рисунок 10" descr="star_aldrbr_a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357166"/>
            <a:ext cx="2637320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7786742" cy="50006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300" dirty="0" smtClean="0"/>
              <a:t> 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00166" y="5786454"/>
            <a:ext cx="6286544" cy="571504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Деление на равных  5 частей</a:t>
            </a:r>
            <a:endParaRPr lang="ru-RU" sz="2400" dirty="0"/>
          </a:p>
        </p:txBody>
      </p:sp>
      <p:pic>
        <p:nvPicPr>
          <p:cNvPr id="3076" name="Picture 4" descr="C:\Users\admin\Desktop\20193-kak-razdelit-okruzhnost-na-5-chastey-poshagovaya.jpg"/>
          <p:cNvPicPr>
            <a:picLocks noChangeAspect="1" noChangeArrowheads="1"/>
          </p:cNvPicPr>
          <p:nvPr/>
        </p:nvPicPr>
        <p:blipFill>
          <a:blip r:embed="rId2"/>
          <a:srcRect l="5501" t="15234" r="5501" b="7422"/>
          <a:stretch>
            <a:fillRect/>
          </a:stretch>
        </p:blipFill>
        <p:spPr bwMode="auto">
          <a:xfrm>
            <a:off x="500034" y="500042"/>
            <a:ext cx="8143932" cy="4886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929330"/>
            <a:ext cx="7786710" cy="500066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Деление на равных  5 </a:t>
            </a:r>
            <a:r>
              <a:rPr lang="ru-RU" sz="2400" dirty="0" smtClean="0"/>
              <a:t>частей</a:t>
            </a:r>
            <a:endParaRPr lang="ru-RU" sz="2400" dirty="0"/>
          </a:p>
        </p:txBody>
      </p:sp>
      <p:pic>
        <p:nvPicPr>
          <p:cNvPr id="4098" name="Picture 2" descr="C:\Users\admin\Desktop\9-9.jpg"/>
          <p:cNvPicPr>
            <a:picLocks noChangeAspect="1" noChangeArrowheads="1"/>
          </p:cNvPicPr>
          <p:nvPr/>
        </p:nvPicPr>
        <p:blipFill>
          <a:blip r:embed="rId2"/>
          <a:srcRect l="5640" t="15014" r="5640" b="7361"/>
          <a:stretch>
            <a:fillRect/>
          </a:stretch>
        </p:blipFill>
        <p:spPr bwMode="auto">
          <a:xfrm>
            <a:off x="500034" y="500042"/>
            <a:ext cx="8143932" cy="5306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25583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Есть еще один способ деления на 5 частей с помощью транспортира: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5-ой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части окружности соответствует центральный угол в 72º(360º: 5=72º). При помощи транспортира находим нужный угол и откладываем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циркулем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еще пять раз эту величину. Получаем пять частей. Можно вписать правильную звезду в окружность</a:t>
            </a:r>
          </a:p>
          <a:p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hello_html_m3321276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643314"/>
            <a:ext cx="225743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5-5.png"/>
          <p:cNvPicPr>
            <a:picLocks noChangeAspect="1"/>
          </p:cNvPicPr>
          <p:nvPr/>
        </p:nvPicPr>
        <p:blipFill>
          <a:blip r:embed="rId3"/>
          <a:srcRect b="15741"/>
          <a:stretch>
            <a:fillRect/>
          </a:stretch>
        </p:blipFill>
        <p:spPr>
          <a:xfrm>
            <a:off x="1000100" y="3643314"/>
            <a:ext cx="4896251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4983480"/>
            <a:ext cx="5122912" cy="749776"/>
          </a:xfrm>
        </p:spPr>
        <p:txBody>
          <a:bodyPr/>
          <a:lstStyle/>
          <a:p>
            <a:r>
              <a:rPr lang="ru-RU" dirty="0" smtClean="0"/>
              <a:t>звезда</a:t>
            </a:r>
            <a:endParaRPr lang="ru-RU" dirty="0"/>
          </a:p>
        </p:txBody>
      </p:sp>
      <p:pic>
        <p:nvPicPr>
          <p:cNvPr id="4" name="Содержимое 3" descr="desktopwallpapers.org.ua-27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476672"/>
            <a:ext cx="5256584" cy="3080030"/>
          </a:xfrm>
        </p:spPr>
      </p:pic>
      <p:pic>
        <p:nvPicPr>
          <p:cNvPr id="5" name="Рисунок 4" descr="il265.jpg"/>
          <p:cNvPicPr>
            <a:picLocks noChangeAspect="1"/>
          </p:cNvPicPr>
          <p:nvPr/>
        </p:nvPicPr>
        <p:blipFill>
          <a:blip r:embed="rId3" cstate="print"/>
          <a:srcRect l="2799" t="2809" r="4843" b="5914"/>
          <a:stretch>
            <a:fillRect/>
          </a:stretch>
        </p:blipFill>
        <p:spPr>
          <a:xfrm>
            <a:off x="395536" y="476672"/>
            <a:ext cx="2997748" cy="5904656"/>
          </a:xfrm>
          <a:prstGeom prst="rect">
            <a:avLst/>
          </a:prstGeom>
        </p:spPr>
      </p:pic>
      <p:pic>
        <p:nvPicPr>
          <p:cNvPr id="6" name="Рисунок 5" descr="reWalls.com-32582.jpg"/>
          <p:cNvPicPr>
            <a:picLocks noChangeAspect="1"/>
          </p:cNvPicPr>
          <p:nvPr/>
        </p:nvPicPr>
        <p:blipFill>
          <a:blip r:embed="rId4" cstate="print"/>
          <a:srcRect l="14734" r="39141" b="22518"/>
          <a:stretch>
            <a:fillRect/>
          </a:stretch>
        </p:blipFill>
        <p:spPr>
          <a:xfrm>
            <a:off x="5796136" y="3645024"/>
            <a:ext cx="2952328" cy="278831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2564904"/>
            <a:ext cx="5429288" cy="259228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Домашнее задание: </a:t>
            </a:r>
            <a:r>
              <a:rPr lang="ru-RU" sz="2800" dirty="0" smtClean="0"/>
              <a:t>на формате А4 </a:t>
            </a:r>
            <a:r>
              <a:rPr lang="ru-RU" sz="2800" dirty="0" smtClean="0"/>
              <a:t>начертить </a:t>
            </a:r>
            <a:r>
              <a:rPr lang="ru-RU" sz="2800" dirty="0" smtClean="0"/>
              <a:t>объемную звезду 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и орнамент в окружности 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en-US" sz="2800" dirty="0" smtClean="0"/>
              <a:t>R</a:t>
            </a:r>
            <a:r>
              <a:rPr lang="ru-RU" sz="2800" dirty="0" smtClean="0"/>
              <a:t>=40 мм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z-uprajnenie-delenie-okruzhnost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47971"/>
          <a:stretch>
            <a:fillRect/>
          </a:stretch>
        </p:blipFill>
        <p:spPr>
          <a:xfrm>
            <a:off x="467544" y="476672"/>
            <a:ext cx="2961448" cy="5400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429000"/>
            <a:ext cx="8143932" cy="235745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Старинные колеса телеги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b="0" dirty="0" smtClean="0">
                <a:solidFill>
                  <a:srgbClr val="005A9E"/>
                </a:solidFill>
              </a:rPr>
              <a:t>Превращение колеса из сплошного диска  в  обод с о спицами поставило человека  перед  необходимостью распределить  спицы  в  колесе равномерно. Выполняя изображение такого   колеса,  люди  искали точные способы  с  помощью  чертежных инструментов.</a:t>
            </a:r>
            <a:endParaRPr lang="ru-RU" sz="2000" b="0" dirty="0"/>
          </a:p>
        </p:txBody>
      </p:sp>
      <p:pic>
        <p:nvPicPr>
          <p:cNvPr id="6" name="Содержимое 5" descr="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7686" y="642918"/>
            <a:ext cx="4195907" cy="2786082"/>
          </a:xfrm>
        </p:spPr>
      </p:pic>
      <p:pic>
        <p:nvPicPr>
          <p:cNvPr id="8" name="Рисунок 7" descr="7343dfd3c156d9b284eb31c908dfe091.jpg"/>
          <p:cNvPicPr>
            <a:picLocks noChangeAspect="1"/>
          </p:cNvPicPr>
          <p:nvPr/>
        </p:nvPicPr>
        <p:blipFill>
          <a:blip r:embed="rId3"/>
          <a:srcRect l="12273" b="5262"/>
          <a:stretch>
            <a:fillRect/>
          </a:stretch>
        </p:blipFill>
        <p:spPr>
          <a:xfrm>
            <a:off x="500034" y="642918"/>
            <a:ext cx="3772989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983480"/>
            <a:ext cx="7901014" cy="945850"/>
          </a:xfrm>
        </p:spPr>
        <p:txBody>
          <a:bodyPr/>
          <a:lstStyle/>
          <a:p>
            <a:r>
              <a:rPr lang="ru-RU" dirty="0" smtClean="0"/>
              <a:t>Колесо велосипеда</a:t>
            </a:r>
            <a:endParaRPr lang="ru-RU" dirty="0"/>
          </a:p>
        </p:txBody>
      </p:sp>
      <p:pic>
        <p:nvPicPr>
          <p:cNvPr id="6" name="Рисунок 5" descr="i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3929090" cy="2950581"/>
          </a:xfrm>
          <a:prstGeom prst="rect">
            <a:avLst/>
          </a:prstGeom>
        </p:spPr>
      </p:pic>
      <p:pic>
        <p:nvPicPr>
          <p:cNvPr id="8" name="Рисунок 7" descr="db0090753872559f5173ed989c2355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285992"/>
            <a:ext cx="4125753" cy="29973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077072"/>
            <a:ext cx="4794896" cy="1512168"/>
          </a:xfrm>
        </p:spPr>
        <p:txBody>
          <a:bodyPr>
            <a:normAutofit/>
          </a:bodyPr>
          <a:lstStyle/>
          <a:p>
            <a:r>
              <a:rPr lang="ru-RU" dirty="0" smtClean="0"/>
              <a:t>Колесо автомобиля</a:t>
            </a:r>
            <a:endParaRPr lang="ru-RU" dirty="0"/>
          </a:p>
        </p:txBody>
      </p:sp>
      <p:pic>
        <p:nvPicPr>
          <p:cNvPr id="4" name="Содержимое 3" descr="2459_en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2857496"/>
            <a:ext cx="4429156" cy="3321867"/>
          </a:xfrm>
        </p:spPr>
      </p:pic>
      <p:pic>
        <p:nvPicPr>
          <p:cNvPr id="6" name="Рисунок 5" descr="Porsche-Panamera-Turbo-wheelx800x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28604"/>
            <a:ext cx="4509461" cy="33820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143380"/>
            <a:ext cx="3571900" cy="17145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Роза-окно готического собора</a:t>
            </a:r>
            <a:endParaRPr lang="ru-RU" sz="3200" dirty="0"/>
          </a:p>
        </p:txBody>
      </p:sp>
      <p:pic>
        <p:nvPicPr>
          <p:cNvPr id="6" name="Рисунок 5" descr="Iem4AqyT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28603"/>
            <a:ext cx="4143404" cy="3953355"/>
          </a:xfrm>
          <a:prstGeom prst="rect">
            <a:avLst/>
          </a:prstGeom>
        </p:spPr>
      </p:pic>
      <p:pic>
        <p:nvPicPr>
          <p:cNvPr id="4" name="Содержимое 3" descr="0_6b9af_bc31e313_XL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86314" y="2071678"/>
            <a:ext cx="3961646" cy="385765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5214950"/>
            <a:ext cx="2500330" cy="5903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орнамент</a:t>
            </a:r>
            <a:endParaRPr lang="ru-RU" dirty="0"/>
          </a:p>
        </p:txBody>
      </p:sp>
      <p:pic>
        <p:nvPicPr>
          <p:cNvPr id="13" name="Рисунок 12" descr="101199992_large_4nhp2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428604"/>
            <a:ext cx="2786082" cy="2786082"/>
          </a:xfrm>
          <a:prstGeom prst="rect">
            <a:avLst/>
          </a:prstGeom>
        </p:spPr>
      </p:pic>
      <p:pic>
        <p:nvPicPr>
          <p:cNvPr id="14" name="Рисунок 13" descr="91748391_R17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428604"/>
            <a:ext cx="2786082" cy="2786082"/>
          </a:xfrm>
          <a:prstGeom prst="rect">
            <a:avLst/>
          </a:prstGeom>
        </p:spPr>
      </p:pic>
      <p:pic>
        <p:nvPicPr>
          <p:cNvPr id="16" name="Рисунок 15" descr="russian-traditional-circle-ornament-flowers-o-decorative-ancient-pagan-pattern-northern-region-dvina-river-floral-37857193.jpg"/>
          <p:cNvPicPr>
            <a:picLocks noChangeAspect="1"/>
          </p:cNvPicPr>
          <p:nvPr/>
        </p:nvPicPr>
        <p:blipFill>
          <a:blip r:embed="rId4" cstate="print"/>
          <a:srcRect b="8947"/>
          <a:stretch>
            <a:fillRect/>
          </a:stretch>
        </p:blipFill>
        <p:spPr>
          <a:xfrm>
            <a:off x="428596" y="3429000"/>
            <a:ext cx="2568223" cy="2500330"/>
          </a:xfrm>
          <a:prstGeom prst="rect">
            <a:avLst/>
          </a:prstGeom>
        </p:spPr>
      </p:pic>
      <p:pic>
        <p:nvPicPr>
          <p:cNvPr id="17" name="Рисунок 16" descr="10088-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3286124"/>
            <a:ext cx="2660594" cy="2644069"/>
          </a:xfrm>
          <a:prstGeom prst="rect">
            <a:avLst/>
          </a:prstGeom>
        </p:spPr>
      </p:pic>
      <p:pic>
        <p:nvPicPr>
          <p:cNvPr id="18" name="Рисунок 17" descr="0_d5fa1_4c8e2784_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3357562"/>
            <a:ext cx="2381235" cy="1785926"/>
          </a:xfrm>
          <a:prstGeom prst="rect">
            <a:avLst/>
          </a:prstGeom>
        </p:spPr>
      </p:pic>
      <p:pic>
        <p:nvPicPr>
          <p:cNvPr id="19" name="Рисунок 18" descr="original.jpg"/>
          <p:cNvPicPr>
            <a:picLocks noChangeAspect="1"/>
          </p:cNvPicPr>
          <p:nvPr/>
        </p:nvPicPr>
        <p:blipFill>
          <a:blip r:embed="rId7" cstate="print"/>
          <a:srcRect t="7407" b="17284"/>
          <a:stretch>
            <a:fillRect/>
          </a:stretch>
        </p:blipFill>
        <p:spPr>
          <a:xfrm>
            <a:off x="428303" y="571480"/>
            <a:ext cx="2490072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500438"/>
            <a:ext cx="8212484" cy="2571768"/>
          </a:xfrm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dirty="0" smtClean="0">
                <a:solidFill>
                  <a:srgbClr val="C00000"/>
                </a:solidFill>
                <a:effectLst/>
              </a:rPr>
              <a:t>Деление на 3 и 6 частей</a:t>
            </a:r>
            <a:r>
              <a:rPr lang="ru-RU" sz="1800" b="0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1800" b="0" dirty="0" smtClean="0">
                <a:solidFill>
                  <a:srgbClr val="C00000"/>
                </a:solidFill>
                <a:effectLst/>
              </a:rPr>
            </a:br>
            <a:r>
              <a:rPr lang="ru-RU" sz="1800" b="0" dirty="0" smtClean="0">
                <a:effectLst/>
              </a:rPr>
              <a:t/>
            </a:r>
            <a:br>
              <a:rPr lang="ru-RU" sz="1800" b="0" dirty="0" smtClean="0">
                <a:effectLst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</a:rPr>
              <a:t>Раствор циркуля равен радиусу окружности, т.к. сторона 6-угольника равна описанной окружности. Из противоположных концов одного диаметра, описываем дуги(т.1 и т.4).</a:t>
            </a:r>
            <a:r>
              <a:rPr lang="ru-RU" sz="1800" b="0" dirty="0" smtClean="0">
                <a:effectLst/>
              </a:rPr>
              <a:t/>
            </a:r>
            <a:br>
              <a:rPr lang="ru-RU" sz="1800" b="0" dirty="0" smtClean="0">
                <a:effectLst/>
              </a:rPr>
            </a:br>
            <a:endParaRPr lang="ru-RU" sz="1800" b="0" dirty="0">
              <a:effectLst/>
            </a:endParaRPr>
          </a:p>
        </p:txBody>
      </p:sp>
      <p:pic>
        <p:nvPicPr>
          <p:cNvPr id="5" name="Рисунок 4" descr="pic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1548" y="500042"/>
            <a:ext cx="4143404" cy="4143404"/>
          </a:xfrm>
          <a:prstGeom prst="rect">
            <a:avLst/>
          </a:prstGeom>
        </p:spPr>
      </p:pic>
      <p:pic>
        <p:nvPicPr>
          <p:cNvPr id="10" name="Рисунок 9" descr="hello_html_m215b0722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500042"/>
            <a:ext cx="1738315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\Desktop\0012-012-DELENIE-OKRUZHNOSTI-na-3-ravnykh-chastej.jpg"/>
          <p:cNvPicPr>
            <a:picLocks noChangeAspect="1" noChangeArrowheads="1"/>
          </p:cNvPicPr>
          <p:nvPr/>
        </p:nvPicPr>
        <p:blipFill>
          <a:blip r:embed="rId4"/>
          <a:srcRect l="49219" t="32292" r="2343" b="10416"/>
          <a:stretch>
            <a:fillRect/>
          </a:stretch>
        </p:blipFill>
        <p:spPr bwMode="auto">
          <a:xfrm>
            <a:off x="714349" y="500042"/>
            <a:ext cx="1857388" cy="1647683"/>
          </a:xfrm>
          <a:prstGeom prst="rect">
            <a:avLst/>
          </a:prstGeom>
          <a:noFill/>
        </p:spPr>
      </p:pic>
      <p:pic>
        <p:nvPicPr>
          <p:cNvPr id="1027" name="Picture 3" descr="C:\Users\admin\Desktop\img14.jpg"/>
          <p:cNvPicPr>
            <a:picLocks noChangeAspect="1" noChangeArrowheads="1"/>
          </p:cNvPicPr>
          <p:nvPr/>
        </p:nvPicPr>
        <p:blipFill>
          <a:blip r:embed="rId5" cstate="print"/>
          <a:srcRect l="7812" t="26041" r="3906" b="9375"/>
          <a:stretch>
            <a:fillRect/>
          </a:stretch>
        </p:blipFill>
        <p:spPr bwMode="auto">
          <a:xfrm>
            <a:off x="785786" y="2214554"/>
            <a:ext cx="3500462" cy="1920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4437112"/>
            <a:ext cx="4176464" cy="1368152"/>
          </a:xfrm>
        </p:spPr>
        <p:txBody>
          <a:bodyPr/>
          <a:lstStyle/>
          <a:p>
            <a:r>
              <a:rPr lang="ru-RU" dirty="0" smtClean="0"/>
              <a:t>часы</a:t>
            </a:r>
            <a:endParaRPr lang="ru-RU" dirty="0"/>
          </a:p>
        </p:txBody>
      </p:sp>
      <p:pic>
        <p:nvPicPr>
          <p:cNvPr id="5" name="Рисунок 4" descr="0a13c21669fac30ec9aafee8ddbfcf7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404664"/>
            <a:ext cx="1968781" cy="3960440"/>
          </a:xfrm>
          <a:prstGeom prst="rect">
            <a:avLst/>
          </a:prstGeom>
        </p:spPr>
      </p:pic>
      <p:pic>
        <p:nvPicPr>
          <p:cNvPr id="6" name="Рисунок 5" descr="7690.jpg"/>
          <p:cNvPicPr>
            <a:picLocks noChangeAspect="1"/>
          </p:cNvPicPr>
          <p:nvPr/>
        </p:nvPicPr>
        <p:blipFill>
          <a:blip r:embed="rId3" cstate="print"/>
          <a:srcRect l="22000"/>
          <a:stretch>
            <a:fillRect/>
          </a:stretch>
        </p:blipFill>
        <p:spPr>
          <a:xfrm>
            <a:off x="323528" y="3861048"/>
            <a:ext cx="3168352" cy="2707992"/>
          </a:xfrm>
          <a:prstGeom prst="rect">
            <a:avLst/>
          </a:prstGeom>
        </p:spPr>
      </p:pic>
      <p:pic>
        <p:nvPicPr>
          <p:cNvPr id="7" name="Рисунок 6" descr="galerie_atena_jacob_petit_clock_124705190093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76672"/>
            <a:ext cx="2870973" cy="3797730"/>
          </a:xfrm>
          <a:prstGeom prst="rect">
            <a:avLst/>
          </a:prstGeom>
        </p:spPr>
      </p:pic>
      <p:pic>
        <p:nvPicPr>
          <p:cNvPr id="9" name="Содержимое 8" descr="dep_2087985-Old-antique-clock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51520" y="332656"/>
            <a:ext cx="3384376" cy="3346772"/>
          </a:xfrm>
        </p:spPr>
      </p:pic>
      <p:pic>
        <p:nvPicPr>
          <p:cNvPr id="10" name="Рисунок 9" descr="dolce-&amp;-gabbana-chronograph-d&amp;g-unique-37197701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6435822" y="3869434"/>
            <a:ext cx="1872208" cy="30075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Астрологический календарь</a:t>
            </a:r>
            <a:endParaRPr lang="ru-RU" dirty="0"/>
          </a:p>
        </p:txBody>
      </p:sp>
      <p:pic>
        <p:nvPicPr>
          <p:cNvPr id="4" name="Содержимое 3" descr="34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332656"/>
            <a:ext cx="5023209" cy="496170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304</TotalTime>
  <Words>173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Деление окружности на равные части</vt:lpstr>
      <vt:lpstr>Старинные колеса телеги  Превращение колеса из сплошного диска  в  обод с о спицами поставило человека  перед  необходимостью распределить  спицы  в  колесе равномерно. Выполняя изображение такого   колеса,  люди  искали точные способы  с  помощью  чертежных инструментов.</vt:lpstr>
      <vt:lpstr>Колесо велосипеда</vt:lpstr>
      <vt:lpstr>Колесо автомобиля</vt:lpstr>
      <vt:lpstr>Роза-окно готического собора</vt:lpstr>
      <vt:lpstr>орнамент</vt:lpstr>
      <vt:lpstr> Деление на 3 и 6 частей  Раствор циркуля равен радиусу окружности, т.к. сторона 6-угольника равна описанной окружности. Из противоположных концов одного диаметра, описываем дуги(т.1 и т.4). </vt:lpstr>
      <vt:lpstr>часы</vt:lpstr>
      <vt:lpstr>Астрологический календарь</vt:lpstr>
      <vt:lpstr>Ювелирные изделия</vt:lpstr>
      <vt:lpstr>Слайд 11</vt:lpstr>
      <vt:lpstr>Деление на 4 и 8 частей</vt:lpstr>
      <vt:lpstr>ордена</vt:lpstr>
      <vt:lpstr>Деление на равных  5 частей</vt:lpstr>
      <vt:lpstr>Деление на равных  5 частей</vt:lpstr>
      <vt:lpstr>Слайд 16</vt:lpstr>
      <vt:lpstr>звезда</vt:lpstr>
      <vt:lpstr>Домашнее задание: на формате А4 начертить объемную звезду   и орнамент в окружности   R=40 мм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Деление окружности на равные части</dc:title>
  <dc:creator>1</dc:creator>
  <cp:lastModifiedBy>admin</cp:lastModifiedBy>
  <cp:revision>36</cp:revision>
  <dcterms:created xsi:type="dcterms:W3CDTF">2013-02-10T18:43:15Z</dcterms:created>
  <dcterms:modified xsi:type="dcterms:W3CDTF">2017-07-31T14:58:58Z</dcterms:modified>
</cp:coreProperties>
</file>