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B01C-F21D-40AE-AAB5-38642620334E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B88C-B7BA-4130-94B3-85FF71A9B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857232"/>
            <a:ext cx="7885140" cy="393992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Правописание слов с удвоенными  согласными 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3861048"/>
            <a:ext cx="7889902" cy="25651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pPr algn="ctr"/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Calibri" pitchFamily="34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2051050" y="333375"/>
            <a:ext cx="6840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4800" dirty="0">
              <a:solidFill>
                <a:schemeClr val="accent6"/>
              </a:solidFill>
            </a:endParaRPr>
          </a:p>
        </p:txBody>
      </p:sp>
      <p:sp>
        <p:nvSpPr>
          <p:cNvPr id="54277" name="Rectangle 10"/>
          <p:cNvSpPr>
            <a:spLocks noChangeArrowheads="1"/>
          </p:cNvSpPr>
          <p:nvPr/>
        </p:nvSpPr>
        <p:spPr bwMode="auto">
          <a:xfrm>
            <a:off x="179388" y="2420938"/>
            <a:ext cx="87487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4800">
              <a:solidFill>
                <a:srgbClr val="0000FF"/>
              </a:solidFill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267744" y="476672"/>
            <a:ext cx="1152525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27584" y="836712"/>
            <a:ext cx="865187" cy="217488"/>
            <a:chOff x="2426" y="3385"/>
            <a:chExt cx="409" cy="227"/>
          </a:xfrm>
        </p:grpSpPr>
        <p:sp>
          <p:nvSpPr>
            <p:cNvPr id="54288" name="Line 34"/>
            <p:cNvSpPr>
              <a:spLocks noChangeShapeType="1"/>
            </p:cNvSpPr>
            <p:nvPr/>
          </p:nvSpPr>
          <p:spPr bwMode="auto">
            <a:xfrm>
              <a:off x="2426" y="3385"/>
              <a:ext cx="409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9" name="Line 35"/>
            <p:cNvSpPr>
              <a:spLocks noChangeShapeType="1"/>
            </p:cNvSpPr>
            <p:nvPr/>
          </p:nvSpPr>
          <p:spPr bwMode="auto">
            <a:xfrm>
              <a:off x="2835" y="3385"/>
              <a:ext cx="0" cy="227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139952" y="620688"/>
            <a:ext cx="714375" cy="428625"/>
            <a:chOff x="2064" y="3475"/>
            <a:chExt cx="498" cy="499"/>
          </a:xfrm>
        </p:grpSpPr>
        <p:sp>
          <p:nvSpPr>
            <p:cNvPr id="54286" name="Line 23"/>
            <p:cNvSpPr>
              <a:spLocks noChangeShapeType="1"/>
            </p:cNvSpPr>
            <p:nvPr/>
          </p:nvSpPr>
          <p:spPr bwMode="auto">
            <a:xfrm flipV="1">
              <a:off x="2064" y="3475"/>
              <a:ext cx="272" cy="49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7" name="Line 24"/>
            <p:cNvSpPr>
              <a:spLocks noChangeShapeType="1"/>
            </p:cNvSpPr>
            <p:nvPr/>
          </p:nvSpPr>
          <p:spPr bwMode="auto">
            <a:xfrm>
              <a:off x="2336" y="3475"/>
              <a:ext cx="226" cy="49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84" name="Прямоугольник 19"/>
          <p:cNvSpPr>
            <a:spLocks noChangeArrowheads="1"/>
          </p:cNvSpPr>
          <p:nvPr/>
        </p:nvSpPr>
        <p:spPr bwMode="auto">
          <a:xfrm>
            <a:off x="1571625" y="1857375"/>
            <a:ext cx="60721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dirty="0" smtClean="0">
                <a:solidFill>
                  <a:srgbClr val="002060"/>
                </a:solidFill>
              </a:rPr>
              <a:t>           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11561" y="476672"/>
          <a:ext cx="7560841" cy="2232249"/>
        </p:xfrm>
        <a:graphic>
          <a:graphicData uri="http://schemas.openxmlformats.org/drawingml/2006/table">
            <a:tbl>
              <a:tblPr/>
              <a:tblGrid>
                <a:gridCol w="1528696"/>
                <a:gridCol w="1722670"/>
                <a:gridCol w="1313511"/>
                <a:gridCol w="1411786"/>
                <a:gridCol w="1584178"/>
              </a:tblGrid>
              <a:tr h="93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</a:rPr>
                        <a:t/>
                      </a:r>
                      <a:br>
                        <a:rPr lang="ru-RU" sz="1000" dirty="0">
                          <a:latin typeface="Calibri"/>
                        </a:rPr>
                      </a:b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u="sng" dirty="0">
                          <a:latin typeface="Times New Roman"/>
                          <a:ea typeface="Calibri"/>
                          <a:cs typeface="Times New Roman"/>
                        </a:rPr>
                        <a:t>слово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расклеивал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солить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Calibri"/>
                          <a:cs typeface="Times New Roman"/>
                        </a:rPr>
                        <a:t>ра</a:t>
                      </a:r>
                      <a:r>
                        <a:rPr lang="ru-RU" sz="1800" b="1" i="0" u="sng" dirty="0">
                          <a:latin typeface="Times New Roman"/>
                          <a:ea typeface="Calibri"/>
                          <a:cs typeface="Times New Roman"/>
                        </a:rPr>
                        <a:t>сс</a:t>
                      </a:r>
                      <a:r>
                        <a:rPr lang="ru-RU" sz="1800" b="1" i="0" dirty="0">
                          <a:latin typeface="Times New Roman"/>
                          <a:ea typeface="Calibri"/>
                          <a:cs typeface="Times New Roman"/>
                        </a:rPr>
                        <a:t>ол</a:t>
                      </a:r>
                      <a:endParaRPr lang="ru-RU" sz="2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подбежал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держи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шубка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парта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ru-RU" sz="1800" b="1" i="0" u="sng" dirty="0">
                          <a:latin typeface="Times New Roman"/>
                          <a:ea typeface="Calibri"/>
                          <a:cs typeface="Times New Roman"/>
                        </a:rPr>
                        <a:t>дд</a:t>
                      </a:r>
                      <a:r>
                        <a:rPr lang="ru-RU" sz="1800" b="1" i="0" dirty="0">
                          <a:latin typeface="Times New Roman"/>
                          <a:ea typeface="Calibri"/>
                          <a:cs typeface="Times New Roman"/>
                        </a:rPr>
                        <a:t>ержка</a:t>
                      </a:r>
                      <a:endParaRPr lang="ru-RU" sz="2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отбежал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стер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лом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800" b="1" i="0" u="sng" dirty="0">
                          <a:latin typeface="Times New Roman"/>
                          <a:ea typeface="Calibri"/>
                          <a:cs typeface="Times New Roman"/>
                        </a:rPr>
                        <a:t>тт</a:t>
                      </a:r>
                      <a:r>
                        <a:rPr lang="ru-RU" sz="1800" b="1" i="0" dirty="0">
                          <a:latin typeface="Times New Roman"/>
                          <a:ea typeface="Calibri"/>
                          <a:cs typeface="Times New Roman"/>
                        </a:rPr>
                        <a:t>ёр</a:t>
                      </a:r>
                      <a:endParaRPr lang="ru-RU" sz="2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796136" y="548680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83568" y="3645024"/>
          <a:ext cx="7488832" cy="2232249"/>
        </p:xfrm>
        <a:graphic>
          <a:graphicData uri="http://schemas.openxmlformats.org/drawingml/2006/table">
            <a:tbl>
              <a:tblPr/>
              <a:tblGrid>
                <a:gridCol w="2154718"/>
                <a:gridCol w="1661707"/>
                <a:gridCol w="1800200"/>
                <a:gridCol w="1872207"/>
              </a:tblGrid>
              <a:tr h="93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</a:rPr>
                        <a:t/>
                      </a:r>
                      <a:br>
                        <a:rPr lang="ru-RU" sz="1000" dirty="0">
                          <a:latin typeface="Calibri"/>
                        </a:rPr>
                      </a:b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u="sng" dirty="0">
                          <a:latin typeface="Times New Roman"/>
                          <a:ea typeface="Calibri"/>
                          <a:cs typeface="Times New Roman"/>
                        </a:rPr>
                        <a:t>слово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длина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звёздный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звёздный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дли</a:t>
                      </a:r>
                      <a:r>
                        <a:rPr lang="ru-RU" sz="2000" b="1" u="sng" dirty="0" smtClean="0">
                          <a:latin typeface="Calibri"/>
                          <a:ea typeface="Calibri"/>
                          <a:cs typeface="Times New Roman"/>
                        </a:rPr>
                        <a:t>нн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ый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картина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голодный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голодный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карти</a:t>
                      </a:r>
                      <a:r>
                        <a:rPr lang="ru-RU" sz="2000" b="1" u="sng" dirty="0" smtClean="0">
                          <a:latin typeface="Calibri"/>
                          <a:ea typeface="Calibri"/>
                          <a:cs typeface="Times New Roman"/>
                        </a:rPr>
                        <a:t>нн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ый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камень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лесная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лесная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каме</a:t>
                      </a:r>
                      <a:r>
                        <a:rPr lang="ru-RU" sz="2000" b="1" u="sng" dirty="0" smtClean="0">
                          <a:latin typeface="Calibri"/>
                          <a:ea typeface="Calibri"/>
                          <a:cs typeface="Times New Roman"/>
                        </a:rPr>
                        <a:t>нн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ая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77" marR="60977" marT="0" marB="0">
                    <a:lnL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0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148064" y="393305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3059832" y="3933056"/>
            <a:ext cx="714375" cy="428625"/>
            <a:chOff x="2064" y="3475"/>
            <a:chExt cx="498" cy="499"/>
          </a:xfrm>
        </p:grpSpPr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2064" y="3475"/>
              <a:ext cx="272" cy="49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336" y="3475"/>
              <a:ext cx="226" cy="49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755576" y="3861048"/>
            <a:ext cx="1152525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00063"/>
            <a:ext cx="8458200" cy="1857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Карточка – помощник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(удвоенные согласные)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endParaRPr lang="ru-RU" sz="53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2143125"/>
          <a:ext cx="8501122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8751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Удвоенные согласные встречаются…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Примеры</a:t>
                      </a:r>
                      <a:endParaRPr lang="ru-RU" sz="32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7511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1. В корне слова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сумма, класс. группа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7511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 На стыке приставки и корня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рассказ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7511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3. На стыке корня и суффикса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осинник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4275" name="Picture 3" descr="dotbor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2051050" y="333375"/>
            <a:ext cx="6840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4800" dirty="0">
                <a:solidFill>
                  <a:schemeClr val="accent6"/>
                </a:solidFill>
              </a:rPr>
              <a:t>Работа по учебнику</a:t>
            </a:r>
          </a:p>
        </p:txBody>
      </p:sp>
      <p:sp>
        <p:nvSpPr>
          <p:cNvPr id="54277" name="Rectangle 10"/>
          <p:cNvSpPr>
            <a:spLocks noChangeArrowheads="1"/>
          </p:cNvSpPr>
          <p:nvPr/>
        </p:nvSpPr>
        <p:spPr bwMode="auto">
          <a:xfrm>
            <a:off x="179388" y="2420938"/>
            <a:ext cx="87487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4800">
              <a:solidFill>
                <a:srgbClr val="0000FF"/>
              </a:solidFill>
            </a:endParaRPr>
          </a:p>
        </p:txBody>
      </p:sp>
      <p:pic>
        <p:nvPicPr>
          <p:cNvPr id="54278" name="Picture 12" descr="writingonbook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157192"/>
            <a:ext cx="15001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14375" y="2571750"/>
            <a:ext cx="1152525" cy="8651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786188" y="2643188"/>
            <a:ext cx="1152525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6929438" y="2571750"/>
            <a:ext cx="1152525" cy="8651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915816" y="2852936"/>
            <a:ext cx="865187" cy="217488"/>
            <a:chOff x="2426" y="3385"/>
            <a:chExt cx="409" cy="227"/>
          </a:xfrm>
        </p:grpSpPr>
        <p:sp>
          <p:nvSpPr>
            <p:cNvPr id="54288" name="Line 34"/>
            <p:cNvSpPr>
              <a:spLocks noChangeShapeType="1"/>
            </p:cNvSpPr>
            <p:nvPr/>
          </p:nvSpPr>
          <p:spPr bwMode="auto">
            <a:xfrm>
              <a:off x="2426" y="3385"/>
              <a:ext cx="409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9" name="Line 35"/>
            <p:cNvSpPr>
              <a:spLocks noChangeShapeType="1"/>
            </p:cNvSpPr>
            <p:nvPr/>
          </p:nvSpPr>
          <p:spPr bwMode="auto">
            <a:xfrm>
              <a:off x="2835" y="3385"/>
              <a:ext cx="0" cy="227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8100392" y="2564904"/>
            <a:ext cx="714375" cy="428625"/>
            <a:chOff x="2064" y="3475"/>
            <a:chExt cx="498" cy="499"/>
          </a:xfrm>
        </p:grpSpPr>
        <p:sp>
          <p:nvSpPr>
            <p:cNvPr id="54286" name="Line 23"/>
            <p:cNvSpPr>
              <a:spLocks noChangeShapeType="1"/>
            </p:cNvSpPr>
            <p:nvPr/>
          </p:nvSpPr>
          <p:spPr bwMode="auto">
            <a:xfrm flipV="1">
              <a:off x="2064" y="3475"/>
              <a:ext cx="272" cy="49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7" name="Line 24"/>
            <p:cNvSpPr>
              <a:spLocks noChangeShapeType="1"/>
            </p:cNvSpPr>
            <p:nvPr/>
          </p:nvSpPr>
          <p:spPr bwMode="auto">
            <a:xfrm>
              <a:off x="2336" y="3475"/>
              <a:ext cx="226" cy="49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84" name="Прямоугольник 19"/>
          <p:cNvSpPr>
            <a:spLocks noChangeArrowheads="1"/>
          </p:cNvSpPr>
          <p:nvPr/>
        </p:nvSpPr>
        <p:spPr bwMode="auto">
          <a:xfrm>
            <a:off x="1571625" y="1857375"/>
            <a:ext cx="60721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dirty="0" smtClean="0">
                <a:solidFill>
                  <a:srgbClr val="002060"/>
                </a:solidFill>
              </a:rPr>
              <a:t>            стр</a:t>
            </a:r>
            <a:r>
              <a:rPr lang="ru-RU" sz="3200" dirty="0">
                <a:solidFill>
                  <a:srgbClr val="002060"/>
                </a:solidFill>
              </a:rPr>
              <a:t>. 122, упр. 236.</a:t>
            </a:r>
          </a:p>
        </p:txBody>
      </p:sp>
      <p:pic>
        <p:nvPicPr>
          <p:cNvPr id="54285" name="Рисунок 6" descr="C:\Users\1\Pictures\2013-11-24\Mail.JPG"/>
          <p:cNvPicPr>
            <a:picLocks noChangeAspect="1" noChangeArrowheads="1"/>
          </p:cNvPicPr>
          <p:nvPr/>
        </p:nvPicPr>
        <p:blipFill>
          <a:blip r:embed="rId5" cstate="print"/>
          <a:srcRect l="18047" t="916" r="5182" b="28297"/>
          <a:stretch>
            <a:fillRect/>
          </a:stretch>
        </p:blipFill>
        <p:spPr bwMode="auto">
          <a:xfrm>
            <a:off x="467544" y="4149080"/>
            <a:ext cx="1571625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AutoShape 6"/>
          <p:cNvSpPr>
            <a:spLocks noChangeShapeType="1"/>
          </p:cNvSpPr>
          <p:nvPr/>
        </p:nvSpPr>
        <p:spPr bwMode="auto">
          <a:xfrm>
            <a:off x="136525" y="79375"/>
            <a:ext cx="403225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ShapeType="1"/>
          </p:cNvSpPr>
          <p:nvPr/>
        </p:nvSpPr>
        <p:spPr bwMode="auto">
          <a:xfrm>
            <a:off x="539750" y="79375"/>
            <a:ext cx="0" cy="1539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/>
          </p:cNvSpPr>
          <p:nvPr/>
        </p:nvSpPr>
        <p:spPr bwMode="auto">
          <a:xfrm rot="5400000">
            <a:off x="187326" y="-47625"/>
            <a:ext cx="57150" cy="333375"/>
          </a:xfrm>
          <a:prstGeom prst="leftBracket">
            <a:avLst>
              <a:gd name="adj" fmla="val 231362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 flipV="1">
            <a:off x="0" y="42863"/>
            <a:ext cx="166688" cy="1666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>
            <a:off x="165100" y="66675"/>
            <a:ext cx="19050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12700" y="66675"/>
            <a:ext cx="320675" cy="166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857232"/>
            <a:ext cx="7885140" cy="393992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Домашнее задание: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3861048"/>
            <a:ext cx="7889902" cy="2565152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accent2">
                    <a:lumMod val="75000"/>
                  </a:schemeClr>
                </a:solidFill>
              </a:rPr>
              <a:t>Тетрадь на печатной основе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. с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тр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. 65 , упр. 162 и  правило по карточке – помощнице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pPr algn="ctr"/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Calibri" pitchFamily="34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97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Правописание слов с удвоенными  согласными </vt:lpstr>
      <vt:lpstr>Слайд 2</vt:lpstr>
      <vt:lpstr>  Карточка – помощник (удвоенные согласные)    </vt:lpstr>
      <vt:lpstr>Слайд 4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слов с удвоенными  согласными</dc:title>
  <dc:creator>Оксана</dc:creator>
  <cp:lastModifiedBy>пк44</cp:lastModifiedBy>
  <cp:revision>9</cp:revision>
  <dcterms:created xsi:type="dcterms:W3CDTF">2017-11-11T14:52:03Z</dcterms:created>
  <dcterms:modified xsi:type="dcterms:W3CDTF">2017-11-13T08:32:50Z</dcterms:modified>
</cp:coreProperties>
</file>